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64" r:id="rId4"/>
    <p:sldId id="258" r:id="rId5"/>
    <p:sldId id="259" r:id="rId6"/>
    <p:sldId id="261" r:id="rId7"/>
    <p:sldId id="273" r:id="rId8"/>
    <p:sldId id="265" r:id="rId9"/>
    <p:sldId id="262" r:id="rId10"/>
    <p:sldId id="263" r:id="rId11"/>
    <p:sldId id="282" r:id="rId12"/>
    <p:sldId id="268" r:id="rId13"/>
    <p:sldId id="266" r:id="rId14"/>
    <p:sldId id="272" r:id="rId15"/>
    <p:sldId id="270" r:id="rId16"/>
    <p:sldId id="271" r:id="rId17"/>
    <p:sldId id="285" r:id="rId18"/>
    <p:sldId id="269" r:id="rId19"/>
    <p:sldId id="274" r:id="rId20"/>
    <p:sldId id="275" r:id="rId21"/>
    <p:sldId id="276" r:id="rId22"/>
    <p:sldId id="277" r:id="rId23"/>
    <p:sldId id="286" r:id="rId24"/>
    <p:sldId id="287" r:id="rId25"/>
    <p:sldId id="283"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2k68tcQaQv04mJE3378Px8E5b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26" autoAdjust="0"/>
  </p:normalViewPr>
  <p:slideViewPr>
    <p:cSldViewPr snapToGrid="0">
      <p:cViewPr varScale="1">
        <p:scale>
          <a:sx n="76" d="100"/>
          <a:sy n="76" d="100"/>
        </p:scale>
        <p:origin x="100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Mirror_imag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tionary.org/wiki/superpose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a:t>https://sciencecases.lib.buffalo.edu/collection/detail.html?case_id=234&amp;id=234</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de" sz="1800" b="1"/>
              <a:t>Racemic mixture</a:t>
            </a:r>
            <a:r>
              <a:rPr lang="de" sz="1800"/>
              <a:t> →  A:B=1:1</a:t>
            </a:r>
            <a:endParaRPr sz="1800"/>
          </a:p>
          <a:p>
            <a:pPr marL="457200" lvl="0" indent="-342900" algn="l" rtl="0">
              <a:lnSpc>
                <a:spcPct val="100000"/>
              </a:lnSpc>
              <a:spcBef>
                <a:spcPts val="0"/>
              </a:spcBef>
              <a:spcAft>
                <a:spcPts val="0"/>
              </a:spcAft>
              <a:buSzPts val="1800"/>
              <a:buChar char="●"/>
            </a:pPr>
            <a:r>
              <a:rPr lang="de" sz="1800"/>
              <a:t>Drugs, enzymes etc. are active in certain stereo-configurations → </a:t>
            </a:r>
            <a:r>
              <a:rPr lang="de" sz="1800" b="1" u="sng"/>
              <a:t>DETECT</a:t>
            </a:r>
            <a:r>
              <a:rPr lang="de" sz="1800"/>
              <a:t> them.</a:t>
            </a:r>
            <a:endParaRPr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de" sz="1800"/>
              <a:t>Main Cahn-Ingold-Prelog rule:</a:t>
            </a:r>
            <a:endParaRPr sz="1800"/>
          </a:p>
          <a:p>
            <a:pPr marL="457200" lvl="0" indent="0" algn="l" rtl="0">
              <a:lnSpc>
                <a:spcPct val="100000"/>
              </a:lnSpc>
              <a:spcBef>
                <a:spcPts val="0"/>
              </a:spcBef>
              <a:spcAft>
                <a:spcPts val="0"/>
              </a:spcAft>
              <a:buSzPts val="1100"/>
              <a:buNone/>
            </a:pPr>
            <a:r>
              <a:rPr lang="de" sz="1800"/>
              <a:t>The higher atomic mass of substituent the higher is the priority.</a:t>
            </a:r>
            <a:endParaRPr sz="1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de" sz="1800" b="1">
                <a:solidFill>
                  <a:schemeClr val="dk1"/>
                </a:solidFill>
              </a:rPr>
              <a:t>Racemic mixture</a:t>
            </a:r>
            <a:r>
              <a:rPr lang="de" sz="1800">
                <a:solidFill>
                  <a:schemeClr val="dk1"/>
                </a:solidFill>
              </a:rPr>
              <a:t> →  A:B=1:1</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de" sz="1800">
                <a:solidFill>
                  <a:schemeClr val="dk1"/>
                </a:solidFill>
              </a:rPr>
              <a:t>Drugs, enzymes etc. are active in certain stereo-configurations → </a:t>
            </a:r>
            <a:r>
              <a:rPr lang="de" sz="1800" b="1" u="sng">
                <a:solidFill>
                  <a:schemeClr val="dk1"/>
                </a:solidFill>
              </a:rPr>
              <a:t>SEPERATE</a:t>
            </a:r>
            <a:r>
              <a:rPr lang="de" sz="1800">
                <a:solidFill>
                  <a:schemeClr val="dk1"/>
                </a:solidFill>
              </a:rPr>
              <a:t> them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de"/>
              <a:t>Newborn infants are often jaundiced and require phototherapy treatment with visible light in order to overcome that condition and obtain their normal skin color.</a:t>
            </a:r>
            <a:endParaRPr/>
          </a:p>
          <a:p>
            <a:pPr marL="457200" lvl="0" indent="-298450" algn="l" rtl="0">
              <a:lnSpc>
                <a:spcPct val="100000"/>
              </a:lnSpc>
              <a:spcBef>
                <a:spcPts val="0"/>
              </a:spcBef>
              <a:spcAft>
                <a:spcPts val="0"/>
              </a:spcAft>
              <a:buSzPts val="1100"/>
              <a:buChar char="●"/>
            </a:pPr>
            <a:r>
              <a:rPr lang="de"/>
              <a:t>The jaundice arises from the fact that hemoglobin present in the infant’s body undergoes decomposition to form a yellow-orange compound called bilirubin. If the newborn’s liver is immature, it can’t process and remove the bilirubin from its body as a fully developed liver would. The build-up of bilirubin in the infant’s body causes the yellow skin color that we call jaundice. If the bilirubin is not removed and becomes too concentrated, it can do serious, life-long-lasting harm to the infant.</a:t>
            </a:r>
            <a:endParaRPr/>
          </a:p>
          <a:p>
            <a:pPr marL="457200" lvl="0" indent="-298450" algn="l" rtl="0">
              <a:lnSpc>
                <a:spcPct val="100000"/>
              </a:lnSpc>
              <a:spcBef>
                <a:spcPts val="0"/>
              </a:spcBef>
              <a:spcAft>
                <a:spcPts val="0"/>
              </a:spcAft>
              <a:buSzPts val="1100"/>
              <a:buChar char="●"/>
            </a:pPr>
            <a:r>
              <a:rPr lang="de"/>
              <a:t>Radiating an infant with visible light (we call it phototherapy) provides the energy needed to allow the naturally occurring bilirubin isomer formed by the degradation of hemoglobin to change into a different geometric isomer. The second isomer is more soluble in bile, urine, and feces than the first, so it is more easily eliminated from the infant’s body.</a:t>
            </a:r>
            <a:endParaRPr/>
          </a:p>
          <a:p>
            <a:pPr marL="457200" lvl="0" indent="-298450" algn="l" rtl="0">
              <a:lnSpc>
                <a:spcPct val="100000"/>
              </a:lnSpc>
              <a:spcBef>
                <a:spcPts val="0"/>
              </a:spcBef>
              <a:spcAft>
                <a:spcPts val="0"/>
              </a:spcAft>
              <a:buSzPts val="1100"/>
              <a:buChar char="●"/>
            </a:pPr>
            <a:r>
              <a:rPr lang="de"/>
              <a:t>Changing the bilirubin that forms in the infant’s body into a </a:t>
            </a:r>
            <a:r>
              <a:rPr lang="de" b="1" u="sng"/>
              <a:t>more soluble isomer </a:t>
            </a:r>
            <a:r>
              <a:rPr lang="de"/>
              <a:t>allows it to be removed from the body without the liver having to do the whole job.</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800" b="0" i="0" u="none" strike="noStrike" baseline="0" dirty="0">
                <a:latin typeface="AvenirLTPro-Heavy"/>
              </a:rPr>
              <a:t>(a) </a:t>
            </a:r>
            <a:r>
              <a:rPr lang="en-US" sz="1800" b="0" i="0" u="none" strike="noStrike" baseline="0" dirty="0">
                <a:latin typeface="AvenirLTPro-Book"/>
              </a:rPr>
              <a:t>The substituents on the biologically active enantiomer bind to all the sites on a chiral receptor; </a:t>
            </a:r>
            <a:r>
              <a:rPr lang="en-US" sz="1800" b="0" i="0" u="none" strike="noStrike" baseline="0" dirty="0">
                <a:latin typeface="AvenirLTPro-Heavy"/>
              </a:rPr>
              <a:t>(b) </a:t>
            </a:r>
            <a:r>
              <a:rPr lang="en-US" sz="1800" b="0" i="0" u="none" strike="noStrike" baseline="0" dirty="0">
                <a:latin typeface="AvenirLTPro-Book"/>
              </a:rPr>
              <a:t>its enantiomer does not bind properly and is not active biologically.</a:t>
            </a:r>
            <a:endParaRPr dirty="0"/>
          </a:p>
        </p:txBody>
      </p:sp>
      <p:sp>
        <p:nvSpPr>
          <p:cNvPr id="203" name="Google Shape;2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sz="1800" b="1"/>
              <a:t>[Play with molecule constructors and/or make some examples on board for each isomer type]</a:t>
            </a:r>
            <a:endParaRPr sz="18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50">
              <a:solidFill>
                <a:srgbClr val="22222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de" sz="1800" dirty="0">
                <a:solidFill>
                  <a:srgbClr val="222222"/>
                </a:solidFill>
                <a:highlight>
                  <a:srgbClr val="FFFFFF"/>
                </a:highlight>
              </a:rPr>
              <a:t>Enenatiomers - stereoisomers that are mirror reflection of each other, cannot be superimposed</a:t>
            </a:r>
            <a:endParaRPr sz="1800" dirty="0">
              <a:solidFill>
                <a:srgbClr val="222222"/>
              </a:solidFill>
              <a:highlight>
                <a:srgbClr val="FFFFFF"/>
              </a:highlight>
            </a:endParaRPr>
          </a:p>
          <a:p>
            <a:pPr marL="0" lvl="0" indent="0" algn="l" rtl="0">
              <a:lnSpc>
                <a:spcPct val="115000"/>
              </a:lnSpc>
              <a:spcBef>
                <a:spcPts val="1600"/>
              </a:spcBef>
              <a:spcAft>
                <a:spcPts val="1600"/>
              </a:spcAft>
              <a:buSzPts val="1100"/>
              <a:buNone/>
            </a:pPr>
            <a:r>
              <a:rPr lang="de" sz="1800" dirty="0">
                <a:solidFill>
                  <a:srgbClr val="222222"/>
                </a:solidFill>
                <a:highlight>
                  <a:srgbClr val="FFFFFF"/>
                </a:highlight>
              </a:rPr>
              <a:t>An object or a system is </a:t>
            </a:r>
            <a:r>
              <a:rPr lang="de" sz="1800" i="1" dirty="0">
                <a:solidFill>
                  <a:srgbClr val="222222"/>
                </a:solidFill>
                <a:highlight>
                  <a:srgbClr val="FFFFFF"/>
                </a:highlight>
              </a:rPr>
              <a:t>chiral</a:t>
            </a:r>
            <a:r>
              <a:rPr lang="de" sz="1800" dirty="0">
                <a:solidFill>
                  <a:srgbClr val="222222"/>
                </a:solidFill>
                <a:highlight>
                  <a:srgbClr val="FFFFFF"/>
                </a:highlight>
              </a:rPr>
              <a:t> if it is distinguishable from its </a:t>
            </a:r>
            <a:r>
              <a:rPr lang="de" sz="1800" u="sng" dirty="0">
                <a:solidFill>
                  <a:schemeClr val="hlink"/>
                </a:solidFill>
                <a:highlight>
                  <a:srgbClr val="FFFFFF"/>
                </a:highlight>
                <a:hlinkClick r:id="rId3"/>
              </a:rPr>
              <a:t>mirror image</a:t>
            </a:r>
            <a:r>
              <a:rPr lang="de" sz="1800" dirty="0">
                <a:solidFill>
                  <a:srgbClr val="222222"/>
                </a:solidFill>
                <a:highlight>
                  <a:srgbClr val="FFFFFF"/>
                </a:highlight>
              </a:rPr>
              <a:t>; that is, it cannot be </a:t>
            </a:r>
            <a:r>
              <a:rPr lang="de" sz="1800" u="sng" dirty="0">
                <a:solidFill>
                  <a:schemeClr val="hlink"/>
                </a:solidFill>
                <a:highlight>
                  <a:srgbClr val="FFFFFF"/>
                </a:highlight>
                <a:hlinkClick r:id="rId4"/>
              </a:rPr>
              <a:t>superposed</a:t>
            </a:r>
            <a:r>
              <a:rPr lang="de" sz="1800" dirty="0">
                <a:solidFill>
                  <a:srgbClr val="222222"/>
                </a:solidFill>
                <a:highlight>
                  <a:srgbClr val="FFFFFF"/>
                </a:highlight>
              </a:rPr>
              <a:t> onto it. Conversely, a mirror image of an </a:t>
            </a:r>
            <a:r>
              <a:rPr lang="de" sz="1800" i="1" dirty="0">
                <a:solidFill>
                  <a:srgbClr val="222222"/>
                </a:solidFill>
                <a:highlight>
                  <a:srgbClr val="FFFFFF"/>
                </a:highlight>
              </a:rPr>
              <a:t>achiral</a:t>
            </a:r>
            <a:r>
              <a:rPr lang="de" sz="1800" dirty="0">
                <a:solidFill>
                  <a:srgbClr val="222222"/>
                </a:solidFill>
                <a:highlight>
                  <a:srgbClr val="FFFFFF"/>
                </a:highlight>
              </a:rPr>
              <a:t> object, such as a sphere, cannot be distinguished from the object. </a:t>
            </a:r>
            <a:endParaRPr sz="1800" dirty="0">
              <a:solidFill>
                <a:srgbClr val="222222"/>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 sz="1800" b="1">
                <a:solidFill>
                  <a:srgbClr val="222222"/>
                </a:solidFill>
                <a:highlight>
                  <a:srgbClr val="FFFFFF"/>
                </a:highlight>
              </a:rPr>
              <a:t>Diastereoisomers = Diastereomers: </a:t>
            </a:r>
            <a:r>
              <a:rPr lang="de" sz="1800">
                <a:solidFill>
                  <a:srgbClr val="222222"/>
                </a:solidFill>
                <a:highlight>
                  <a:srgbClr val="FFFFFF"/>
                </a:highlight>
              </a:rPr>
              <a:t>molecules</a:t>
            </a:r>
            <a:r>
              <a:rPr lang="de" sz="1800" b="1">
                <a:solidFill>
                  <a:srgbClr val="222222"/>
                </a:solidFill>
                <a:highlight>
                  <a:srgbClr val="FFFFFF"/>
                </a:highlight>
              </a:rPr>
              <a:t> </a:t>
            </a:r>
            <a:r>
              <a:rPr lang="de" sz="1800">
                <a:solidFill>
                  <a:srgbClr val="222222"/>
                </a:solidFill>
                <a:highlight>
                  <a:srgbClr val="FFFFFF"/>
                </a:highlight>
              </a:rPr>
              <a:t>(isomers)</a:t>
            </a:r>
            <a:r>
              <a:rPr lang="de" sz="1800" b="1">
                <a:solidFill>
                  <a:srgbClr val="222222"/>
                </a:solidFill>
                <a:highlight>
                  <a:srgbClr val="FFFFFF"/>
                </a:highlight>
              </a:rPr>
              <a:t> </a:t>
            </a:r>
            <a:r>
              <a:rPr lang="de" sz="1800">
                <a:solidFill>
                  <a:srgbClr val="222222"/>
                </a:solidFill>
                <a:highlight>
                  <a:srgbClr val="FFFFFF"/>
                </a:highlight>
              </a:rPr>
              <a:t>differ at 2,3,4... stereocenters</a:t>
            </a: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gn="l"/>
            <a:r>
              <a:rPr lang="en-US" sz="1800" b="0" i="0" u="none" strike="noStrike" baseline="0" dirty="0">
                <a:latin typeface="TimesLTPro-Roman"/>
              </a:rPr>
              <a:t>Olfactory receptors in the nose detect these enantiomers as two different odors.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6" name="Google Shape;4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3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3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3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 name="Google Shape;3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2" name="Google Shape;4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364904" y="1681451"/>
            <a:ext cx="8520600" cy="991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de" sz="4300" b="1" dirty="0">
                <a:latin typeface="Georgia"/>
                <a:ea typeface="Georgia"/>
                <a:cs typeface="Georgia"/>
                <a:sym typeface="Georgia"/>
              </a:rPr>
              <a:t>Stereochemistry</a:t>
            </a:r>
            <a:endParaRPr sz="4300" b="1" dirty="0">
              <a:latin typeface="Georgia"/>
              <a:ea typeface="Georgia"/>
              <a:cs typeface="Georgia"/>
              <a:sym typeface="Georgia"/>
            </a:endParaRPr>
          </a:p>
        </p:txBody>
      </p:sp>
      <p:sp>
        <p:nvSpPr>
          <p:cNvPr id="52" name="Google Shape;52;p1"/>
          <p:cNvSpPr/>
          <p:nvPr/>
        </p:nvSpPr>
        <p:spPr>
          <a:xfrm>
            <a:off x="2346282" y="286326"/>
            <a:ext cx="4572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 sz="2000" i="0" u="none" strike="noStrike" cap="none">
                <a:solidFill>
                  <a:srgbClr val="000000"/>
                </a:solidFill>
                <a:latin typeface="Georgia"/>
                <a:ea typeface="Georgia"/>
                <a:cs typeface="Georgia"/>
                <a:sym typeface="Georgia"/>
              </a:rPr>
              <a:t>Al-Farabi Kazakh National University</a:t>
            </a:r>
            <a:endParaRPr>
              <a:latin typeface="Georgia"/>
              <a:ea typeface="Georgia"/>
              <a:cs typeface="Georgia"/>
              <a:sym typeface="Georgia"/>
            </a:endParaRPr>
          </a:p>
          <a:p>
            <a:pPr marL="0" marR="0" lvl="0" indent="0" algn="ctr" rtl="0">
              <a:lnSpc>
                <a:spcPct val="100000"/>
              </a:lnSpc>
              <a:spcBef>
                <a:spcPts val="0"/>
              </a:spcBef>
              <a:spcAft>
                <a:spcPts val="0"/>
              </a:spcAft>
              <a:buNone/>
            </a:pPr>
            <a:r>
              <a:rPr lang="de" sz="2000" i="0" u="none" strike="noStrike" cap="none">
                <a:solidFill>
                  <a:srgbClr val="000000"/>
                </a:solidFill>
                <a:latin typeface="Georgia"/>
                <a:ea typeface="Georgia"/>
                <a:cs typeface="Georgia"/>
                <a:sym typeface="Georgia"/>
              </a:rPr>
              <a:t>Higher School of Medicine</a:t>
            </a:r>
            <a:endParaRPr sz="2000" i="0" u="none" strike="noStrike" cap="none">
              <a:solidFill>
                <a:srgbClr val="000000"/>
              </a:solidFill>
              <a:latin typeface="Georgia"/>
              <a:ea typeface="Georgia"/>
              <a:cs typeface="Georgia"/>
              <a:sym typeface="Georgia"/>
            </a:endParaRPr>
          </a:p>
        </p:txBody>
      </p:sp>
      <p:pic>
        <p:nvPicPr>
          <p:cNvPr id="53" name="Google Shape;53;p1"/>
          <p:cNvPicPr preferRelativeResize="0"/>
          <p:nvPr/>
        </p:nvPicPr>
        <p:blipFill rotWithShape="1">
          <a:blip r:embed="rId3">
            <a:alphaModFix/>
          </a:blip>
          <a:srcRect/>
          <a:stretch/>
        </p:blipFill>
        <p:spPr>
          <a:xfrm>
            <a:off x="2920551" y="2966449"/>
            <a:ext cx="3423475" cy="1995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8"/>
          <p:cNvPicPr preferRelativeResize="0"/>
          <p:nvPr/>
        </p:nvPicPr>
        <p:blipFill rotWithShape="1">
          <a:blip r:embed="rId3">
            <a:alphaModFix/>
          </a:blip>
          <a:srcRect/>
          <a:stretch/>
        </p:blipFill>
        <p:spPr>
          <a:xfrm>
            <a:off x="1208866" y="725756"/>
            <a:ext cx="6447483" cy="1172785"/>
          </a:xfrm>
          <a:prstGeom prst="rect">
            <a:avLst/>
          </a:prstGeom>
          <a:noFill/>
          <a:ln>
            <a:noFill/>
          </a:ln>
        </p:spPr>
      </p:pic>
      <p:pic>
        <p:nvPicPr>
          <p:cNvPr id="101" name="Google Shape;101;p8"/>
          <p:cNvPicPr preferRelativeResize="0"/>
          <p:nvPr/>
        </p:nvPicPr>
        <p:blipFill rotWithShape="1">
          <a:blip r:embed="rId4">
            <a:alphaModFix/>
          </a:blip>
          <a:srcRect/>
          <a:stretch/>
        </p:blipFill>
        <p:spPr>
          <a:xfrm>
            <a:off x="1208866" y="1898542"/>
            <a:ext cx="6447483" cy="10113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146B2F-5BAF-4AB3-B9A9-5329F05C6850}"/>
              </a:ext>
            </a:extLst>
          </p:cNvPr>
          <p:cNvSpPr>
            <a:spLocks noGrp="1"/>
          </p:cNvSpPr>
          <p:nvPr>
            <p:ph type="title"/>
          </p:nvPr>
        </p:nvSpPr>
        <p:spPr>
          <a:xfrm>
            <a:off x="1030157" y="227355"/>
            <a:ext cx="8520600" cy="572700"/>
          </a:xfrm>
        </p:spPr>
        <p:txBody>
          <a:bodyPr/>
          <a:lstStyle/>
          <a:p>
            <a:r>
              <a:rPr lang="en-US" b="1" dirty="0"/>
              <a:t>Optical activity</a:t>
            </a:r>
            <a:endParaRPr lang="ru-RU" b="1" dirty="0"/>
          </a:p>
        </p:txBody>
      </p:sp>
      <p:sp>
        <p:nvSpPr>
          <p:cNvPr id="3" name="Текст 2">
            <a:extLst>
              <a:ext uri="{FF2B5EF4-FFF2-40B4-BE49-F238E27FC236}">
                <a16:creationId xmlns:a16="http://schemas.microsoft.com/office/drawing/2014/main" id="{1D0735A9-8551-41CF-A4C5-C4326D3E6C1B}"/>
              </a:ext>
            </a:extLst>
          </p:cNvPr>
          <p:cNvSpPr>
            <a:spLocks noGrp="1"/>
          </p:cNvSpPr>
          <p:nvPr>
            <p:ph type="body" idx="1"/>
          </p:nvPr>
        </p:nvSpPr>
        <p:spPr>
          <a:xfrm>
            <a:off x="108500" y="908768"/>
            <a:ext cx="4260300" cy="3416400"/>
          </a:xfrm>
        </p:spPr>
        <p:txBody>
          <a:bodyPr/>
          <a:lstStyle/>
          <a:p>
            <a:pPr marL="114300" indent="0">
              <a:buNone/>
            </a:pPr>
            <a:r>
              <a:rPr lang="en-US" dirty="0">
                <a:solidFill>
                  <a:schemeClr val="tx1"/>
                </a:solidFill>
              </a:rPr>
              <a:t>When ordinary light is passed through a polarizer, all planes of oscillation are filtered out except one, resulting in </a:t>
            </a:r>
            <a:r>
              <a:rPr lang="en-US" b="1" dirty="0">
                <a:solidFill>
                  <a:schemeClr val="tx1"/>
                </a:solidFill>
              </a:rPr>
              <a:t>plane-polarized light</a:t>
            </a:r>
            <a:r>
              <a:rPr lang="en-US" dirty="0">
                <a:solidFill>
                  <a:schemeClr val="tx1"/>
                </a:solidFill>
              </a:rPr>
              <a:t>.</a:t>
            </a:r>
          </a:p>
          <a:p>
            <a:pPr marL="114300" indent="0">
              <a:buNone/>
            </a:pPr>
            <a:r>
              <a:rPr lang="en-US" dirty="0">
                <a:solidFill>
                  <a:srgbClr val="000000"/>
                </a:solidFill>
                <a:latin typeface="Tahoma" panose="020B0604030504040204" pitchFamily="34" charset="0"/>
              </a:rPr>
              <a:t>A beam of plane-polarized light, when passed through a sample of a chiral compound, interacts with the compound in such a way that the angle of oscillation will rotate. This property is called </a:t>
            </a:r>
            <a:r>
              <a:rPr lang="en-US" b="1" dirty="0">
                <a:solidFill>
                  <a:srgbClr val="000000"/>
                </a:solidFill>
                <a:latin typeface="Tahoma" panose="020B0604030504040204" pitchFamily="34" charset="0"/>
              </a:rPr>
              <a:t>optical activity</a:t>
            </a:r>
            <a:r>
              <a:rPr lang="en-US" dirty="0">
                <a:solidFill>
                  <a:srgbClr val="000000"/>
                </a:solidFill>
                <a:latin typeface="Tahoma" panose="020B0604030504040204" pitchFamily="34" charset="0"/>
              </a:rPr>
              <a:t>.</a:t>
            </a:r>
            <a:endParaRPr lang="ru-RU" dirty="0">
              <a:solidFill>
                <a:schemeClr val="tx1"/>
              </a:solidFill>
            </a:endParaRPr>
          </a:p>
        </p:txBody>
      </p:sp>
      <p:pic>
        <p:nvPicPr>
          <p:cNvPr id="2050" name="Picture 2">
            <a:extLst>
              <a:ext uri="{FF2B5EF4-FFF2-40B4-BE49-F238E27FC236}">
                <a16:creationId xmlns:a16="http://schemas.microsoft.com/office/drawing/2014/main" id="{1C93E056-167D-47C6-B3E8-CE1BD2088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307" y="3211170"/>
            <a:ext cx="523875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28E60C17-B2BC-4ABF-BC08-A81A874C09F7}"/>
              </a:ext>
            </a:extLst>
          </p:cNvPr>
          <p:cNvPicPr>
            <a:picLocks noChangeAspect="1"/>
          </p:cNvPicPr>
          <p:nvPr/>
        </p:nvPicPr>
        <p:blipFill>
          <a:blip r:embed="rId3"/>
          <a:stretch>
            <a:fillRect/>
          </a:stretch>
        </p:blipFill>
        <p:spPr>
          <a:xfrm>
            <a:off x="4263572" y="602342"/>
            <a:ext cx="4789713" cy="2155371"/>
          </a:xfrm>
          <a:prstGeom prst="rect">
            <a:avLst/>
          </a:prstGeom>
        </p:spPr>
      </p:pic>
    </p:spTree>
    <p:extLst>
      <p:ext uri="{BB962C8B-B14F-4D97-AF65-F5344CB8AC3E}">
        <p14:creationId xmlns:p14="http://schemas.microsoft.com/office/powerpoint/2010/main" val="372553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3"/>
          <p:cNvSpPr txBox="1">
            <a:spLocks noGrp="1"/>
          </p:cNvSpPr>
          <p:nvPr>
            <p:ph type="title"/>
          </p:nvPr>
        </p:nvSpPr>
        <p:spPr>
          <a:xfrm>
            <a:off x="-162252" y="131875"/>
            <a:ext cx="5639289"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dirty="0"/>
              <a:t>Optical activity </a:t>
            </a:r>
            <a:r>
              <a:rPr lang="en-US" dirty="0"/>
              <a:t>of enantiomers</a:t>
            </a:r>
            <a:endParaRPr dirty="0"/>
          </a:p>
        </p:txBody>
      </p:sp>
      <p:pic>
        <p:nvPicPr>
          <p:cNvPr id="146" name="Google Shape;146;p13"/>
          <p:cNvPicPr preferRelativeResize="0"/>
          <p:nvPr/>
        </p:nvPicPr>
        <p:blipFill rotWithShape="1">
          <a:blip r:embed="rId3">
            <a:alphaModFix/>
          </a:blip>
          <a:srcRect/>
          <a:stretch/>
        </p:blipFill>
        <p:spPr>
          <a:xfrm>
            <a:off x="2182701" y="1003608"/>
            <a:ext cx="6588671" cy="3342021"/>
          </a:xfrm>
          <a:prstGeom prst="rect">
            <a:avLst/>
          </a:prstGeom>
          <a:noFill/>
          <a:ln>
            <a:noFill/>
          </a:ln>
        </p:spPr>
      </p:pic>
      <p:sp>
        <p:nvSpPr>
          <p:cNvPr id="2" name="Прямоугольник 1">
            <a:extLst>
              <a:ext uri="{FF2B5EF4-FFF2-40B4-BE49-F238E27FC236}">
                <a16:creationId xmlns:a16="http://schemas.microsoft.com/office/drawing/2014/main" id="{C31197B9-26DC-45C1-A1F0-0DF7361E37FB}"/>
              </a:ext>
            </a:extLst>
          </p:cNvPr>
          <p:cNvSpPr/>
          <p:nvPr/>
        </p:nvSpPr>
        <p:spPr>
          <a:xfrm>
            <a:off x="5386322" y="4317043"/>
            <a:ext cx="1937657" cy="743982"/>
          </a:xfrm>
          <a:prstGeom prst="rect">
            <a:avLst/>
          </a:prstGeom>
        </p:spPr>
        <p:txBody>
          <a:bodyPr wrap="square">
            <a:spAutoFit/>
          </a:bodyPr>
          <a:lstStyle/>
          <a:p>
            <a:r>
              <a:rPr lang="en-US" dirty="0">
                <a:latin typeface="Tahoma" panose="020B0604030504040204" pitchFamily="34" charset="0"/>
              </a:rPr>
              <a:t>(</a:t>
            </a:r>
            <a:r>
              <a:rPr lang="en-US" i="1" dirty="0">
                <a:latin typeface="Tahoma" panose="020B0604030504040204" pitchFamily="34" charset="0"/>
              </a:rPr>
              <a:t>R</a:t>
            </a:r>
            <a:r>
              <a:rPr lang="en-US" dirty="0">
                <a:latin typeface="Tahoma" panose="020B0604030504040204" pitchFamily="34" charset="0"/>
              </a:rPr>
              <a:t>)-ibuprofen has a specific rotation of </a:t>
            </a:r>
          </a:p>
          <a:p>
            <a:r>
              <a:rPr lang="en-US" b="1" dirty="0">
                <a:latin typeface="Tahoma" panose="020B0604030504040204" pitchFamily="34" charset="0"/>
              </a:rPr>
              <a:t>-54.5</a:t>
            </a:r>
            <a:r>
              <a:rPr lang="en-US" b="1" baseline="30000" dirty="0">
                <a:latin typeface="Tahoma" panose="020B0604030504040204" pitchFamily="34" charset="0"/>
              </a:rPr>
              <a:t>o</a:t>
            </a:r>
            <a:endParaRPr lang="ru-RU" b="1" dirty="0"/>
          </a:p>
        </p:txBody>
      </p:sp>
      <p:pic>
        <p:nvPicPr>
          <p:cNvPr id="3" name="Рисунок 2">
            <a:extLst>
              <a:ext uri="{FF2B5EF4-FFF2-40B4-BE49-F238E27FC236}">
                <a16:creationId xmlns:a16="http://schemas.microsoft.com/office/drawing/2014/main" id="{78DE17E6-041F-43A7-BF91-C75C5D9CB29D}"/>
              </a:ext>
            </a:extLst>
          </p:cNvPr>
          <p:cNvPicPr>
            <a:picLocks noChangeAspect="1"/>
          </p:cNvPicPr>
          <p:nvPr/>
        </p:nvPicPr>
        <p:blipFill>
          <a:blip r:embed="rId4"/>
          <a:stretch>
            <a:fillRect/>
          </a:stretch>
        </p:blipFill>
        <p:spPr>
          <a:xfrm>
            <a:off x="6220085" y="1153124"/>
            <a:ext cx="1315874" cy="700422"/>
          </a:xfrm>
          <a:prstGeom prst="rect">
            <a:avLst/>
          </a:prstGeom>
        </p:spPr>
      </p:pic>
      <p:sp>
        <p:nvSpPr>
          <p:cNvPr id="6" name="TextBox 5">
            <a:extLst>
              <a:ext uri="{FF2B5EF4-FFF2-40B4-BE49-F238E27FC236}">
                <a16:creationId xmlns:a16="http://schemas.microsoft.com/office/drawing/2014/main" id="{4E62EB4C-ECF5-4257-8301-F8B4E08CC8A8}"/>
              </a:ext>
            </a:extLst>
          </p:cNvPr>
          <p:cNvSpPr txBox="1"/>
          <p:nvPr/>
        </p:nvSpPr>
        <p:spPr>
          <a:xfrm>
            <a:off x="5386322" y="264944"/>
            <a:ext cx="2119086" cy="738664"/>
          </a:xfrm>
          <a:prstGeom prst="rect">
            <a:avLst/>
          </a:prstGeom>
          <a:noFill/>
        </p:spPr>
        <p:txBody>
          <a:bodyPr wrap="square" rtlCol="0">
            <a:spAutoFit/>
          </a:bodyPr>
          <a:lstStyle/>
          <a:p>
            <a:r>
              <a:rPr lang="en-US" dirty="0">
                <a:latin typeface="Tahoma" panose="020B0604030504040204" pitchFamily="34" charset="0"/>
              </a:rPr>
              <a:t>(</a:t>
            </a:r>
            <a:r>
              <a:rPr lang="en-US" i="1" dirty="0">
                <a:latin typeface="Tahoma" panose="020B0604030504040204" pitchFamily="34" charset="0"/>
              </a:rPr>
              <a:t>S</a:t>
            </a:r>
            <a:r>
              <a:rPr lang="en-US" dirty="0">
                <a:latin typeface="Tahoma" panose="020B0604030504040204" pitchFamily="34" charset="0"/>
              </a:rPr>
              <a:t>)-ibuprofen, has a specific rotation of </a:t>
            </a:r>
            <a:r>
              <a:rPr lang="en-US" b="1" dirty="0">
                <a:latin typeface="Tahoma" panose="020B0604030504040204" pitchFamily="34" charset="0"/>
              </a:rPr>
              <a:t>+54.5</a:t>
            </a:r>
            <a:r>
              <a:rPr lang="en-US" b="1" baseline="30000" dirty="0">
                <a:latin typeface="Tahoma" panose="020B0604030504040204" pitchFamily="34" charset="0"/>
              </a:rPr>
              <a:t>o</a:t>
            </a:r>
            <a:r>
              <a:rPr lang="en-US" dirty="0">
                <a:latin typeface="Tahoma" panose="020B0604030504040204" pitchFamily="34" charset="0"/>
              </a:rPr>
              <a:t> in methanol</a:t>
            </a:r>
            <a:endParaRPr lang="ru-RU" dirty="0"/>
          </a:p>
        </p:txBody>
      </p:sp>
      <p:pic>
        <p:nvPicPr>
          <p:cNvPr id="7" name="Рисунок 6">
            <a:extLst>
              <a:ext uri="{FF2B5EF4-FFF2-40B4-BE49-F238E27FC236}">
                <a16:creationId xmlns:a16="http://schemas.microsoft.com/office/drawing/2014/main" id="{4E0E33FC-3F49-45EC-9E8D-BC0212A9A09A}"/>
              </a:ext>
            </a:extLst>
          </p:cNvPr>
          <p:cNvPicPr>
            <a:picLocks noChangeAspect="1"/>
          </p:cNvPicPr>
          <p:nvPr/>
        </p:nvPicPr>
        <p:blipFill>
          <a:blip r:embed="rId5"/>
          <a:stretch>
            <a:fillRect/>
          </a:stretch>
        </p:blipFill>
        <p:spPr>
          <a:xfrm>
            <a:off x="6233256" y="3476920"/>
            <a:ext cx="1272152" cy="7004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p:nvPr/>
        </p:nvSpPr>
        <p:spPr>
          <a:xfrm>
            <a:off x="3164425" y="3361525"/>
            <a:ext cx="2720100" cy="117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1"/>
          <p:cNvSpPr txBox="1">
            <a:spLocks noGrp="1"/>
          </p:cNvSpPr>
          <p:nvPr>
            <p:ph type="title"/>
          </p:nvPr>
        </p:nvSpPr>
        <p:spPr>
          <a:xfrm>
            <a:off x="264175"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R,S Nomenclature</a:t>
            </a:r>
            <a:endParaRPr/>
          </a:p>
        </p:txBody>
      </p:sp>
      <p:sp>
        <p:nvSpPr>
          <p:cNvPr id="124" name="Google Shape;124;p11"/>
          <p:cNvSpPr txBox="1">
            <a:spLocks noGrp="1"/>
          </p:cNvSpPr>
          <p:nvPr>
            <p:ph type="body" idx="1"/>
          </p:nvPr>
        </p:nvSpPr>
        <p:spPr>
          <a:xfrm>
            <a:off x="6925" y="4141800"/>
            <a:ext cx="2368800" cy="100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de"/>
              <a:t>Latin:</a:t>
            </a:r>
            <a:endParaRPr/>
          </a:p>
          <a:p>
            <a:pPr marL="0" lvl="0" indent="0" algn="l" rtl="0">
              <a:lnSpc>
                <a:spcPct val="100000"/>
              </a:lnSpc>
              <a:spcBef>
                <a:spcPts val="0"/>
              </a:spcBef>
              <a:spcAft>
                <a:spcPts val="0"/>
              </a:spcAft>
              <a:buSzPts val="1800"/>
              <a:buNone/>
            </a:pPr>
            <a:r>
              <a:rPr lang="de" b="1" u="sng"/>
              <a:t>R</a:t>
            </a:r>
            <a:r>
              <a:rPr lang="de"/>
              <a:t> - “rectus” - </a:t>
            </a:r>
            <a:r>
              <a:rPr lang="de" b="1"/>
              <a:t>RIGHT</a:t>
            </a:r>
            <a:endParaRPr b="1"/>
          </a:p>
          <a:p>
            <a:pPr marL="0" lvl="0" indent="0" algn="l" rtl="0">
              <a:lnSpc>
                <a:spcPct val="100000"/>
              </a:lnSpc>
              <a:spcBef>
                <a:spcPts val="0"/>
              </a:spcBef>
              <a:spcAft>
                <a:spcPts val="0"/>
              </a:spcAft>
              <a:buSzPts val="1800"/>
              <a:buNone/>
            </a:pPr>
            <a:r>
              <a:rPr lang="de" b="1" u="sng"/>
              <a:t>S</a:t>
            </a:r>
            <a:r>
              <a:rPr lang="de"/>
              <a:t> - “sinister” - </a:t>
            </a:r>
            <a:r>
              <a:rPr lang="de" b="1"/>
              <a:t>LEFT</a:t>
            </a:r>
            <a:endParaRPr b="1"/>
          </a:p>
        </p:txBody>
      </p:sp>
      <p:pic>
        <p:nvPicPr>
          <p:cNvPr id="125" name="Google Shape;125;p11"/>
          <p:cNvPicPr preferRelativeResize="0"/>
          <p:nvPr/>
        </p:nvPicPr>
        <p:blipFill rotWithShape="1">
          <a:blip r:embed="rId3">
            <a:alphaModFix/>
          </a:blip>
          <a:srcRect/>
          <a:stretch/>
        </p:blipFill>
        <p:spPr>
          <a:xfrm>
            <a:off x="0" y="526075"/>
            <a:ext cx="4920925" cy="2571575"/>
          </a:xfrm>
          <a:prstGeom prst="rect">
            <a:avLst/>
          </a:prstGeom>
          <a:noFill/>
          <a:ln>
            <a:noFill/>
          </a:ln>
        </p:spPr>
      </p:pic>
      <p:pic>
        <p:nvPicPr>
          <p:cNvPr id="126" name="Google Shape;126;p11"/>
          <p:cNvPicPr preferRelativeResize="0"/>
          <p:nvPr/>
        </p:nvPicPr>
        <p:blipFill rotWithShape="1">
          <a:blip r:embed="rId4">
            <a:alphaModFix/>
          </a:blip>
          <a:srcRect b="13672"/>
          <a:stretch/>
        </p:blipFill>
        <p:spPr>
          <a:xfrm>
            <a:off x="5320775" y="862800"/>
            <a:ext cx="3823225" cy="1898125"/>
          </a:xfrm>
          <a:prstGeom prst="rect">
            <a:avLst/>
          </a:prstGeom>
          <a:noFill/>
          <a:ln>
            <a:noFill/>
          </a:ln>
        </p:spPr>
      </p:pic>
      <p:sp>
        <p:nvSpPr>
          <p:cNvPr id="127" name="Google Shape;127;p11"/>
          <p:cNvSpPr txBox="1">
            <a:spLocks noGrp="1"/>
          </p:cNvSpPr>
          <p:nvPr>
            <p:ph type="body" idx="1"/>
          </p:nvPr>
        </p:nvSpPr>
        <p:spPr>
          <a:xfrm>
            <a:off x="3052863" y="3556775"/>
            <a:ext cx="2565900" cy="8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de"/>
              <a:t>Assignment of priorities</a:t>
            </a:r>
            <a:endParaRPr/>
          </a:p>
          <a:p>
            <a:pPr marL="0" lvl="0" indent="0" algn="l" rtl="0">
              <a:lnSpc>
                <a:spcPct val="100000"/>
              </a:lnSpc>
              <a:spcBef>
                <a:spcPts val="0"/>
              </a:spcBef>
              <a:spcAft>
                <a:spcPts val="0"/>
              </a:spcAft>
              <a:buSzPts val="1800"/>
              <a:buNone/>
            </a:pPr>
            <a:r>
              <a:rPr lang="de"/>
              <a:t>(the sequence rules):</a:t>
            </a:r>
            <a:endParaRPr/>
          </a:p>
        </p:txBody>
      </p:sp>
      <p:sp>
        <p:nvSpPr>
          <p:cNvPr id="128" name="Google Shape;128;p11"/>
          <p:cNvSpPr/>
          <p:nvPr/>
        </p:nvSpPr>
        <p:spPr>
          <a:xfrm>
            <a:off x="6473900" y="3009625"/>
            <a:ext cx="2670000" cy="1527900"/>
          </a:xfrm>
          <a:prstGeom prst="rtTriangl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1"/>
          <p:cNvSpPr txBox="1"/>
          <p:nvPr/>
        </p:nvSpPr>
        <p:spPr>
          <a:xfrm>
            <a:off x="6343225" y="4071625"/>
            <a:ext cx="2292600" cy="46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 sz="1800" b="1" i="0" u="none" strike="noStrike" cap="none" baseline="30000">
                <a:solidFill>
                  <a:schemeClr val="dk1"/>
                </a:solidFill>
                <a:latin typeface="Arial"/>
                <a:ea typeface="Arial"/>
                <a:cs typeface="Arial"/>
                <a:sym typeface="Arial"/>
              </a:rPr>
              <a:t>53</a:t>
            </a:r>
            <a:r>
              <a:rPr lang="de" sz="1800" b="1" i="0" u="none" strike="noStrike" cap="none">
                <a:solidFill>
                  <a:schemeClr val="dk1"/>
                </a:solidFill>
                <a:latin typeface="Arial"/>
                <a:ea typeface="Arial"/>
                <a:cs typeface="Arial"/>
                <a:sym typeface="Arial"/>
              </a:rPr>
              <a:t>I &gt; </a:t>
            </a:r>
            <a:r>
              <a:rPr lang="de" sz="1800" b="1" i="0" u="none" strike="noStrike" cap="none" baseline="30000">
                <a:solidFill>
                  <a:schemeClr val="dk1"/>
                </a:solidFill>
                <a:latin typeface="Arial"/>
                <a:ea typeface="Arial"/>
                <a:cs typeface="Arial"/>
                <a:sym typeface="Arial"/>
              </a:rPr>
              <a:t>35</a:t>
            </a:r>
            <a:r>
              <a:rPr lang="de" sz="1800" b="1" i="0" u="none" strike="noStrike" cap="none">
                <a:solidFill>
                  <a:schemeClr val="dk1"/>
                </a:solidFill>
                <a:latin typeface="Arial"/>
                <a:ea typeface="Arial"/>
                <a:cs typeface="Arial"/>
                <a:sym typeface="Arial"/>
              </a:rPr>
              <a:t>Br &gt; </a:t>
            </a:r>
            <a:r>
              <a:rPr lang="de" sz="1800" b="1" i="0" u="none" strike="noStrike" cap="none" baseline="30000">
                <a:solidFill>
                  <a:schemeClr val="dk1"/>
                </a:solidFill>
                <a:latin typeface="Arial"/>
                <a:ea typeface="Arial"/>
                <a:cs typeface="Arial"/>
                <a:sym typeface="Arial"/>
              </a:rPr>
              <a:t>17</a:t>
            </a:r>
            <a:r>
              <a:rPr lang="de" sz="1800" b="1" i="0" u="none" strike="noStrike" cap="none">
                <a:solidFill>
                  <a:schemeClr val="dk1"/>
                </a:solidFill>
                <a:latin typeface="Arial"/>
                <a:ea typeface="Arial"/>
                <a:cs typeface="Arial"/>
                <a:sym typeface="Arial"/>
              </a:rPr>
              <a:t>Cl &gt; </a:t>
            </a:r>
            <a:r>
              <a:rPr lang="de" sz="1800" b="1" i="0" u="none" strike="noStrike" cap="none" baseline="30000">
                <a:solidFill>
                  <a:schemeClr val="dk1"/>
                </a:solidFill>
                <a:latin typeface="Arial"/>
                <a:ea typeface="Arial"/>
                <a:cs typeface="Arial"/>
                <a:sym typeface="Arial"/>
              </a:rPr>
              <a:t>9</a:t>
            </a:r>
            <a:r>
              <a:rPr lang="de" sz="1800" b="1" i="0" u="none" strike="noStrike" cap="none">
                <a:solidFill>
                  <a:schemeClr val="dk1"/>
                </a:solidFill>
                <a:latin typeface="Arial"/>
                <a:ea typeface="Arial"/>
                <a:cs typeface="Arial"/>
                <a:sym typeface="Arial"/>
              </a:rPr>
              <a:t>F</a:t>
            </a:r>
            <a:endParaRPr sz="1800" b="1" i="0" u="none" strike="noStrike" cap="none">
              <a:solidFill>
                <a:schemeClr val="dk1"/>
              </a:solidFill>
              <a:latin typeface="Arial"/>
              <a:ea typeface="Arial"/>
              <a:cs typeface="Arial"/>
              <a:sym typeface="Arial"/>
            </a:endParaRPr>
          </a:p>
        </p:txBody>
      </p:sp>
      <p:cxnSp>
        <p:nvCxnSpPr>
          <p:cNvPr id="130" name="Google Shape;130;p11"/>
          <p:cNvCxnSpPr/>
          <p:nvPr/>
        </p:nvCxnSpPr>
        <p:spPr>
          <a:xfrm rot="10800000">
            <a:off x="6652200" y="4958375"/>
            <a:ext cx="2399400" cy="12000"/>
          </a:xfrm>
          <a:prstGeom prst="straightConnector1">
            <a:avLst/>
          </a:prstGeom>
          <a:noFill/>
          <a:ln w="9525" cap="flat" cmpd="sng">
            <a:solidFill>
              <a:schemeClr val="dk2"/>
            </a:solidFill>
            <a:prstDash val="solid"/>
            <a:round/>
            <a:headEnd type="none" w="sm" len="sm"/>
            <a:tailEnd type="triangle" w="med" len="med"/>
          </a:ln>
        </p:spPr>
      </p:cxnSp>
      <p:cxnSp>
        <p:nvCxnSpPr>
          <p:cNvPr id="131" name="Google Shape;131;p11"/>
          <p:cNvCxnSpPr/>
          <p:nvPr/>
        </p:nvCxnSpPr>
        <p:spPr>
          <a:xfrm rot="10800000">
            <a:off x="6295925" y="3141200"/>
            <a:ext cx="11700" cy="1805400"/>
          </a:xfrm>
          <a:prstGeom prst="straightConnector1">
            <a:avLst/>
          </a:prstGeom>
          <a:noFill/>
          <a:ln w="9525" cap="flat" cmpd="sng">
            <a:solidFill>
              <a:schemeClr val="dk2"/>
            </a:solidFill>
            <a:prstDash val="solid"/>
            <a:round/>
            <a:headEnd type="none" w="sm" len="sm"/>
            <a:tailEnd type="triangle" w="med" len="med"/>
          </a:ln>
        </p:spPr>
      </p:cxnSp>
      <p:sp>
        <p:nvSpPr>
          <p:cNvPr id="132" name="Google Shape;132;p11"/>
          <p:cNvSpPr txBox="1"/>
          <p:nvPr/>
        </p:nvSpPr>
        <p:spPr>
          <a:xfrm>
            <a:off x="5986875" y="3141175"/>
            <a:ext cx="47400" cy="28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Arial"/>
                <a:ea typeface="Arial"/>
                <a:cs typeface="Arial"/>
                <a:sym typeface="Arial"/>
              </a:rPr>
              <a:t>priority</a:t>
            </a:r>
            <a:endParaRPr sz="1400" b="0" i="0" u="none" strike="noStrike" cap="none">
              <a:solidFill>
                <a:srgbClr val="000000"/>
              </a:solidFill>
              <a:latin typeface="Arial"/>
              <a:ea typeface="Arial"/>
              <a:cs typeface="Arial"/>
              <a:sym typeface="Arial"/>
            </a:endParaRPr>
          </a:p>
        </p:txBody>
      </p:sp>
      <p:sp>
        <p:nvSpPr>
          <p:cNvPr id="133" name="Google Shape;133;p11"/>
          <p:cNvSpPr txBox="1"/>
          <p:nvPr/>
        </p:nvSpPr>
        <p:spPr>
          <a:xfrm>
            <a:off x="6652100" y="4593625"/>
            <a:ext cx="2332800" cy="28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 sz="1400" b="0" i="0" u="none" strike="noStrike" cap="none">
                <a:solidFill>
                  <a:srgbClr val="000000"/>
                </a:solidFill>
                <a:latin typeface="Arial"/>
                <a:ea typeface="Arial"/>
                <a:cs typeface="Arial"/>
                <a:sym typeface="Arial"/>
              </a:rPr>
              <a:t>atomic mass</a:t>
            </a:r>
            <a:endParaRPr sz="1400" b="0" i="0" u="none" strike="noStrike" cap="none">
              <a:solidFill>
                <a:srgbClr val="000000"/>
              </a:solidFill>
              <a:latin typeface="Arial"/>
              <a:ea typeface="Arial"/>
              <a:cs typeface="Arial"/>
              <a:sym typeface="Arial"/>
            </a:endParaRPr>
          </a:p>
        </p:txBody>
      </p:sp>
      <p:sp>
        <p:nvSpPr>
          <p:cNvPr id="134" name="Google Shape;134;p11"/>
          <p:cNvSpPr txBox="1"/>
          <p:nvPr/>
        </p:nvSpPr>
        <p:spPr>
          <a:xfrm>
            <a:off x="5876551" y="3097650"/>
            <a:ext cx="524024" cy="1754326"/>
          </a:xfrm>
          <a:prstGeom prst="rect">
            <a:avLst/>
          </a:prstGeom>
          <a:gradFill>
            <a:gsLst>
              <a:gs pos="0">
                <a:srgbClr val="FFFF7D"/>
              </a:gs>
              <a:gs pos="35000">
                <a:srgbClr val="FFFFA3"/>
              </a:gs>
              <a:gs pos="100000">
                <a:srgbClr val="FFFFD8"/>
              </a:gs>
            </a:gsLst>
            <a:lin ang="16200000" scaled="0"/>
          </a:gradFill>
          <a:ln w="9525" cap="flat" cmpd="sng">
            <a:solidFill>
              <a:srgbClr val="EBFD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 sz="5400" b="0" i="0" u="none" strike="noStrike" cap="none">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None/>
            </a:pPr>
            <a:endParaRPr sz="5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4"/>
                                        </p:tgtEl>
                                      </p:cBhvr>
                                    </p:animEffect>
                                    <p:set>
                                      <p:cBhvr>
                                        <p:cTn id="7" dur="1" fill="hold">
                                          <p:stCondLst>
                                            <p:cond delay="500"/>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pic>
        <p:nvPicPr>
          <p:cNvPr id="175" name="Google Shape;175;p17"/>
          <p:cNvPicPr preferRelativeResize="0"/>
          <p:nvPr/>
        </p:nvPicPr>
        <p:blipFill rotWithShape="1">
          <a:blip r:embed="rId3">
            <a:alphaModFix/>
          </a:blip>
          <a:srcRect/>
          <a:stretch/>
        </p:blipFill>
        <p:spPr>
          <a:xfrm>
            <a:off x="43304" y="445025"/>
            <a:ext cx="9100696" cy="40025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5"/>
          <p:cNvSpPr txBox="1">
            <a:spLocks noGrp="1"/>
          </p:cNvSpPr>
          <p:nvPr>
            <p:ph type="title"/>
          </p:nvPr>
        </p:nvSpPr>
        <p:spPr>
          <a:xfrm>
            <a:off x="2641633" y="548063"/>
            <a:ext cx="3845363" cy="572700"/>
          </a:xfrm>
          <a:prstGeom prst="rect">
            <a:avLst/>
          </a:prstGeom>
          <a:gradFill>
            <a:gsLst>
              <a:gs pos="0">
                <a:srgbClr val="FFFF7D"/>
              </a:gs>
              <a:gs pos="35000">
                <a:srgbClr val="FFFFA3"/>
              </a:gs>
              <a:gs pos="100000">
                <a:srgbClr val="FFFFD8"/>
              </a:gs>
            </a:gsLst>
            <a:lin ang="16200000" scaled="0"/>
          </a:gradFill>
          <a:ln w="9525" cap="flat" cmpd="sng">
            <a:solidFill>
              <a:srgbClr val="EBFD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a:solidFill>
                  <a:schemeClr val="dk1"/>
                </a:solidFill>
                <a:latin typeface="Arial"/>
                <a:ea typeface="Arial"/>
                <a:cs typeface="Arial"/>
                <a:sym typeface="Arial"/>
              </a:rPr>
              <a:t>Labeling chiral centers </a:t>
            </a:r>
            <a:br>
              <a:rPr lang="de">
                <a:solidFill>
                  <a:schemeClr val="dk1"/>
                </a:solidFill>
                <a:latin typeface="Arial"/>
                <a:ea typeface="Arial"/>
                <a:cs typeface="Arial"/>
                <a:sym typeface="Arial"/>
              </a:rPr>
            </a:br>
            <a:endParaRPr/>
          </a:p>
        </p:txBody>
      </p:sp>
      <p:sp>
        <p:nvSpPr>
          <p:cNvPr id="163" name="Google Shape;163;p15"/>
          <p:cNvSpPr txBox="1">
            <a:spLocks noGrp="1"/>
          </p:cNvSpPr>
          <p:nvPr>
            <p:ph type="body" idx="1"/>
          </p:nvPr>
        </p:nvSpPr>
        <p:spPr>
          <a:xfrm>
            <a:off x="304015" y="1440061"/>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de" sz="2200">
                <a:solidFill>
                  <a:schemeClr val="dk1"/>
                </a:solidFill>
              </a:rPr>
              <a:t>The  Cahn-Ingold-Prelog system is a set of rules that allows us to unambiguously define the stereochemical configuration of any stereocenter, using the designations:</a:t>
            </a:r>
            <a:endParaRPr/>
          </a:p>
          <a:p>
            <a:pPr marL="114300" lvl="0" indent="0" algn="l" rtl="0">
              <a:lnSpc>
                <a:spcPct val="115000"/>
              </a:lnSpc>
              <a:spcBef>
                <a:spcPts val="0"/>
              </a:spcBef>
              <a:spcAft>
                <a:spcPts val="0"/>
              </a:spcAft>
              <a:buSzPts val="1800"/>
              <a:buNone/>
            </a:pPr>
            <a:endParaRPr sz="2200">
              <a:solidFill>
                <a:schemeClr val="dk1"/>
              </a:solidFill>
            </a:endParaRPr>
          </a:p>
          <a:p>
            <a:pPr marL="457200" lvl="0" indent="-342900" algn="ctr" rtl="0">
              <a:lnSpc>
                <a:spcPct val="115000"/>
              </a:lnSpc>
              <a:spcBef>
                <a:spcPts val="0"/>
              </a:spcBef>
              <a:spcAft>
                <a:spcPts val="0"/>
              </a:spcAft>
              <a:buSzPts val="1800"/>
              <a:buChar char="●"/>
            </a:pPr>
            <a:r>
              <a:rPr lang="de" sz="2200" b="1">
                <a:solidFill>
                  <a:srgbClr val="FF0000"/>
                </a:solidFill>
              </a:rPr>
              <a:t>‘R’</a:t>
            </a:r>
            <a:r>
              <a:rPr lang="de" sz="2200">
                <a:solidFill>
                  <a:schemeClr val="dk1"/>
                </a:solidFill>
              </a:rPr>
              <a:t> (from the Latin rectus, meaning right-handed) or </a:t>
            </a:r>
            <a:endParaRPr sz="2200">
              <a:solidFill>
                <a:schemeClr val="dk1"/>
              </a:solidFill>
            </a:endParaRPr>
          </a:p>
          <a:p>
            <a:pPr marL="457200" lvl="0" indent="-342900" algn="ctr" rtl="0">
              <a:lnSpc>
                <a:spcPct val="115000"/>
              </a:lnSpc>
              <a:spcBef>
                <a:spcPts val="0"/>
              </a:spcBef>
              <a:spcAft>
                <a:spcPts val="0"/>
              </a:spcAft>
              <a:buSzPts val="1800"/>
              <a:buChar char="●"/>
            </a:pPr>
            <a:r>
              <a:rPr lang="de" sz="2200" b="1">
                <a:solidFill>
                  <a:srgbClr val="00B0F0"/>
                </a:solidFill>
              </a:rPr>
              <a:t>‘S’</a:t>
            </a:r>
            <a:r>
              <a:rPr lang="de" sz="2200">
                <a:solidFill>
                  <a:schemeClr val="dk1"/>
                </a:solidFill>
              </a:rPr>
              <a:t> (from the Latin sinister, meaning left-handed).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6"/>
          <p:cNvPicPr preferRelativeResize="0"/>
          <p:nvPr/>
        </p:nvPicPr>
        <p:blipFill rotWithShape="1">
          <a:blip r:embed="rId3">
            <a:alphaModFix/>
          </a:blip>
          <a:srcRect/>
          <a:stretch/>
        </p:blipFill>
        <p:spPr>
          <a:xfrm>
            <a:off x="1037345" y="504499"/>
            <a:ext cx="7214051" cy="3217729"/>
          </a:xfrm>
          <a:prstGeom prst="rect">
            <a:avLst/>
          </a:prstGeom>
          <a:noFill/>
          <a:ln>
            <a:noFill/>
          </a:ln>
        </p:spPr>
      </p:pic>
      <p:pic>
        <p:nvPicPr>
          <p:cNvPr id="169" name="Google Shape;169;p16"/>
          <p:cNvPicPr preferRelativeResize="0"/>
          <p:nvPr/>
        </p:nvPicPr>
        <p:blipFill rotWithShape="1">
          <a:blip r:embed="rId4">
            <a:alphaModFix/>
          </a:blip>
          <a:srcRect/>
          <a:stretch/>
        </p:blipFill>
        <p:spPr>
          <a:xfrm>
            <a:off x="1037344" y="3434761"/>
            <a:ext cx="7214051" cy="5749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AAD417-EBC2-4241-93DF-C9F016AB99AB}"/>
              </a:ext>
            </a:extLst>
          </p:cNvPr>
          <p:cNvSpPr>
            <a:spLocks noGrp="1"/>
          </p:cNvSpPr>
          <p:nvPr>
            <p:ph type="title"/>
          </p:nvPr>
        </p:nvSpPr>
        <p:spPr/>
        <p:txBody>
          <a:bodyPr/>
          <a:lstStyle/>
          <a:p>
            <a:r>
              <a:rPr lang="en-US" dirty="0"/>
              <a:t>Problem </a:t>
            </a:r>
            <a:endParaRPr lang="ru-RU" dirty="0"/>
          </a:p>
        </p:txBody>
      </p:sp>
      <p:sp>
        <p:nvSpPr>
          <p:cNvPr id="3" name="Текст 2">
            <a:extLst>
              <a:ext uri="{FF2B5EF4-FFF2-40B4-BE49-F238E27FC236}">
                <a16:creationId xmlns:a16="http://schemas.microsoft.com/office/drawing/2014/main" id="{C6A551A9-045E-4DB7-AFB7-A877F24DE11E}"/>
              </a:ext>
            </a:extLst>
          </p:cNvPr>
          <p:cNvSpPr>
            <a:spLocks noGrp="1"/>
          </p:cNvSpPr>
          <p:nvPr>
            <p:ph type="body" idx="1"/>
          </p:nvPr>
        </p:nvSpPr>
        <p:spPr/>
        <p:txBody>
          <a:bodyPr/>
          <a:lstStyle/>
          <a:p>
            <a:r>
              <a:rPr lang="en-US" dirty="0"/>
              <a:t>Assign R/S enantiomers</a:t>
            </a:r>
            <a:endParaRPr lang="ru-RU" dirty="0"/>
          </a:p>
        </p:txBody>
      </p:sp>
      <p:pic>
        <p:nvPicPr>
          <p:cNvPr id="1026" name="Picture 2" descr="Optical Isomers: RS Notation of Chirality / Enantiomers and Diastereomers |  Ryosuke University">
            <a:extLst>
              <a:ext uri="{FF2B5EF4-FFF2-40B4-BE49-F238E27FC236}">
                <a16:creationId xmlns:a16="http://schemas.microsoft.com/office/drawing/2014/main" id="{02676ACC-CF51-4AF8-901E-279C8076D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02" y="2504168"/>
            <a:ext cx="428625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antiomer - Wikipedia">
            <a:extLst>
              <a:ext uri="{FF2B5EF4-FFF2-40B4-BE49-F238E27FC236}">
                <a16:creationId xmlns:a16="http://schemas.microsoft.com/office/drawing/2014/main" id="{CBF1AB05-58ED-4510-9A47-AACAB86BF7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03"/>
          <a:stretch/>
        </p:blipFill>
        <p:spPr bwMode="auto">
          <a:xfrm>
            <a:off x="4693024" y="672718"/>
            <a:ext cx="4065167" cy="189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24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4"/>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Enantiomer resolution</a:t>
            </a:r>
            <a:endParaRPr/>
          </a:p>
        </p:txBody>
      </p:sp>
      <p:sp>
        <p:nvSpPr>
          <p:cNvPr id="152" name="Google Shape;152;p14"/>
          <p:cNvSpPr txBox="1">
            <a:spLocks noGrp="1"/>
          </p:cNvSpPr>
          <p:nvPr>
            <p:ph type="body" idx="1"/>
          </p:nvPr>
        </p:nvSpPr>
        <p:spPr>
          <a:xfrm>
            <a:off x="0" y="784250"/>
            <a:ext cx="2286000" cy="439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de" b="1">
                <a:solidFill>
                  <a:schemeClr val="dk1"/>
                </a:solidFill>
              </a:rPr>
              <a:t>Crystallization</a:t>
            </a:r>
            <a:endParaRPr b="1">
              <a:solidFill>
                <a:schemeClr val="dk1"/>
              </a:solidFill>
            </a:endParaRPr>
          </a:p>
        </p:txBody>
      </p:sp>
      <p:sp>
        <p:nvSpPr>
          <p:cNvPr id="153" name="Google Shape;153;p14"/>
          <p:cNvSpPr txBox="1">
            <a:spLocks noGrp="1"/>
          </p:cNvSpPr>
          <p:nvPr>
            <p:ph type="body" idx="1"/>
          </p:nvPr>
        </p:nvSpPr>
        <p:spPr>
          <a:xfrm>
            <a:off x="311700" y="2157396"/>
            <a:ext cx="2729400" cy="843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de" b="1">
                <a:solidFill>
                  <a:schemeClr val="dk1"/>
                </a:solidFill>
              </a:rPr>
              <a:t>Chiral column chromatography</a:t>
            </a:r>
            <a:endParaRPr b="1">
              <a:solidFill>
                <a:schemeClr val="dk1"/>
              </a:solidFill>
            </a:endParaRPr>
          </a:p>
        </p:txBody>
      </p:sp>
      <p:sp>
        <p:nvSpPr>
          <p:cNvPr id="154" name="Google Shape;154;p14"/>
          <p:cNvSpPr txBox="1">
            <a:spLocks noGrp="1"/>
          </p:cNvSpPr>
          <p:nvPr>
            <p:ph type="body" idx="1"/>
          </p:nvPr>
        </p:nvSpPr>
        <p:spPr>
          <a:xfrm>
            <a:off x="5352623" y="2285610"/>
            <a:ext cx="2955600" cy="572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de" b="1">
                <a:solidFill>
                  <a:schemeClr val="dk1"/>
                </a:solidFill>
              </a:rPr>
              <a:t>Derivatizing agents</a:t>
            </a:r>
            <a:endParaRPr b="1">
              <a:solidFill>
                <a:schemeClr val="dk1"/>
              </a:solidFill>
            </a:endParaRPr>
          </a:p>
        </p:txBody>
      </p:sp>
      <p:pic>
        <p:nvPicPr>
          <p:cNvPr id="155" name="Google Shape;155;p14"/>
          <p:cNvPicPr preferRelativeResize="0"/>
          <p:nvPr/>
        </p:nvPicPr>
        <p:blipFill rotWithShape="1">
          <a:blip r:embed="rId3">
            <a:alphaModFix/>
          </a:blip>
          <a:srcRect/>
          <a:stretch/>
        </p:blipFill>
        <p:spPr>
          <a:xfrm>
            <a:off x="2427321" y="572696"/>
            <a:ext cx="5175725" cy="1584700"/>
          </a:xfrm>
          <a:prstGeom prst="rect">
            <a:avLst/>
          </a:prstGeom>
          <a:noFill/>
          <a:ln>
            <a:noFill/>
          </a:ln>
        </p:spPr>
      </p:pic>
      <p:pic>
        <p:nvPicPr>
          <p:cNvPr id="156" name="Google Shape;156;p14"/>
          <p:cNvPicPr preferRelativeResize="0"/>
          <p:nvPr/>
        </p:nvPicPr>
        <p:blipFill rotWithShape="1">
          <a:blip r:embed="rId4">
            <a:alphaModFix/>
          </a:blip>
          <a:srcRect/>
          <a:stretch/>
        </p:blipFill>
        <p:spPr>
          <a:xfrm>
            <a:off x="533400" y="2986525"/>
            <a:ext cx="2286000" cy="2066925"/>
          </a:xfrm>
          <a:prstGeom prst="rect">
            <a:avLst/>
          </a:prstGeom>
          <a:noFill/>
          <a:ln>
            <a:noFill/>
          </a:ln>
        </p:spPr>
      </p:pic>
      <p:pic>
        <p:nvPicPr>
          <p:cNvPr id="157" name="Google Shape;157;p14"/>
          <p:cNvPicPr preferRelativeResize="0"/>
          <p:nvPr/>
        </p:nvPicPr>
        <p:blipFill rotWithShape="1">
          <a:blip r:embed="rId5">
            <a:alphaModFix/>
          </a:blip>
          <a:srcRect/>
          <a:stretch/>
        </p:blipFill>
        <p:spPr>
          <a:xfrm>
            <a:off x="4730850" y="2696450"/>
            <a:ext cx="3434466" cy="2447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body" idx="1"/>
          </p:nvPr>
        </p:nvSpPr>
        <p:spPr>
          <a:xfrm>
            <a:off x="311700" y="4076725"/>
            <a:ext cx="8832300" cy="96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de" b="1" u="sng">
                <a:solidFill>
                  <a:schemeClr val="dk1"/>
                </a:solidFill>
              </a:rPr>
              <a:t>Jaundice:</a:t>
            </a:r>
            <a:r>
              <a:rPr lang="de">
                <a:solidFill>
                  <a:schemeClr val="dk1"/>
                </a:solidFill>
              </a:rPr>
              <a:t> Hemoglobin → Biliverdin → Bilirubins = soluble isomer + insoluble isomer</a:t>
            </a:r>
            <a:endParaRPr>
              <a:solidFill>
                <a:schemeClr val="dk1"/>
              </a:solidFill>
            </a:endParaRPr>
          </a:p>
          <a:p>
            <a:pPr marL="0" lvl="0" indent="0" algn="l" rtl="0">
              <a:lnSpc>
                <a:spcPct val="115000"/>
              </a:lnSpc>
              <a:spcBef>
                <a:spcPts val="1600"/>
              </a:spcBef>
              <a:spcAft>
                <a:spcPts val="1600"/>
              </a:spcAft>
              <a:buSzPts val="1800"/>
              <a:buNone/>
            </a:pPr>
            <a:r>
              <a:rPr lang="de" b="1" u="sng">
                <a:solidFill>
                  <a:schemeClr val="dk1"/>
                </a:solidFill>
              </a:rPr>
              <a:t>Phototherapy:</a:t>
            </a:r>
            <a:r>
              <a:rPr lang="de">
                <a:solidFill>
                  <a:schemeClr val="dk1"/>
                </a:solidFill>
              </a:rPr>
              <a:t> insoluble isomer → soluble isomer</a:t>
            </a:r>
            <a:endParaRPr>
              <a:solidFill>
                <a:schemeClr val="dk1"/>
              </a:solidFill>
            </a:endParaRPr>
          </a:p>
        </p:txBody>
      </p:sp>
      <p:pic>
        <p:nvPicPr>
          <p:cNvPr id="189" name="Google Shape;189;p19"/>
          <p:cNvPicPr preferRelativeResize="0"/>
          <p:nvPr/>
        </p:nvPicPr>
        <p:blipFill rotWithShape="1">
          <a:blip r:embed="rId3">
            <a:alphaModFix/>
          </a:blip>
          <a:srcRect/>
          <a:stretch/>
        </p:blipFill>
        <p:spPr>
          <a:xfrm>
            <a:off x="-10050" y="1037350"/>
            <a:ext cx="3579303" cy="2334325"/>
          </a:xfrm>
          <a:prstGeom prst="rect">
            <a:avLst/>
          </a:prstGeom>
          <a:noFill/>
          <a:ln>
            <a:noFill/>
          </a:ln>
        </p:spPr>
      </p:pic>
      <p:pic>
        <p:nvPicPr>
          <p:cNvPr id="190" name="Google Shape;190;p19"/>
          <p:cNvPicPr preferRelativeResize="0"/>
          <p:nvPr/>
        </p:nvPicPr>
        <p:blipFill rotWithShape="1">
          <a:blip r:embed="rId4">
            <a:alphaModFix/>
          </a:blip>
          <a:srcRect/>
          <a:stretch/>
        </p:blipFill>
        <p:spPr>
          <a:xfrm>
            <a:off x="4994075" y="1037350"/>
            <a:ext cx="4149923" cy="2334332"/>
          </a:xfrm>
          <a:prstGeom prst="rect">
            <a:avLst/>
          </a:prstGeom>
          <a:noFill/>
          <a:ln>
            <a:noFill/>
          </a:ln>
        </p:spPr>
      </p:pic>
      <p:sp>
        <p:nvSpPr>
          <p:cNvPr id="191" name="Google Shape;191;p19"/>
          <p:cNvSpPr/>
          <p:nvPr/>
        </p:nvSpPr>
        <p:spPr>
          <a:xfrm>
            <a:off x="3569250" y="2075450"/>
            <a:ext cx="1424700" cy="371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9"/>
          <p:cNvSpPr txBox="1"/>
          <p:nvPr/>
        </p:nvSpPr>
        <p:spPr>
          <a:xfrm>
            <a:off x="4281225" y="2536650"/>
            <a:ext cx="601500" cy="27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9"/>
          <p:cNvSpPr txBox="1"/>
          <p:nvPr/>
        </p:nvSpPr>
        <p:spPr>
          <a:xfrm>
            <a:off x="3629400" y="1838850"/>
            <a:ext cx="1535100" cy="968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de" sz="1400" b="0" i="0" u="none" strike="noStrike" cap="none">
                <a:solidFill>
                  <a:schemeClr val="dk2"/>
                </a:solidFill>
                <a:latin typeface="Arial"/>
                <a:ea typeface="Arial"/>
                <a:cs typeface="Arial"/>
                <a:sym typeface="Arial"/>
              </a:rPr>
              <a:t>Phototherapy </a:t>
            </a:r>
            <a:endParaRPr sz="1400" b="0" i="0" u="none" strike="noStrike" cap="none">
              <a:solidFill>
                <a:schemeClr val="dk2"/>
              </a:solidFill>
              <a:latin typeface="Arial"/>
              <a:ea typeface="Arial"/>
              <a:cs typeface="Arial"/>
              <a:sym typeface="Arial"/>
            </a:endParaRPr>
          </a:p>
          <a:p>
            <a:pPr marL="0" marR="0" lvl="0" indent="0" algn="l" rtl="0">
              <a:lnSpc>
                <a:spcPct val="115000"/>
              </a:lnSpc>
              <a:spcBef>
                <a:spcPts val="1600"/>
              </a:spcBef>
              <a:spcAft>
                <a:spcPts val="1600"/>
              </a:spcAft>
              <a:buClr>
                <a:srgbClr val="000000"/>
              </a:buClr>
              <a:buSzPts val="1400"/>
              <a:buFont typeface="Arial"/>
              <a:buNone/>
            </a:pPr>
            <a:r>
              <a:rPr lang="de" sz="1400" b="0" i="0" u="none" strike="noStrike" cap="none">
                <a:solidFill>
                  <a:schemeClr val="dk2"/>
                </a:solidFill>
                <a:latin typeface="Arial"/>
                <a:ea typeface="Arial"/>
                <a:cs typeface="Arial"/>
                <a:sym typeface="Arial"/>
              </a:rPr>
              <a:t>(light treatment)</a:t>
            </a:r>
            <a:endParaRPr sz="1400" b="0" i="0" u="none" strike="noStrike" cap="none">
              <a:solidFill>
                <a:srgbClr val="000000"/>
              </a:solidFill>
              <a:latin typeface="Arial"/>
              <a:ea typeface="Arial"/>
              <a:cs typeface="Arial"/>
              <a:sym typeface="Arial"/>
            </a:endParaRPr>
          </a:p>
        </p:txBody>
      </p:sp>
      <p:sp>
        <p:nvSpPr>
          <p:cNvPr id="194" name="Google Shape;194;p19"/>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The importance of stereoisomers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body" idx="1"/>
          </p:nvPr>
        </p:nvSpPr>
        <p:spPr>
          <a:xfrm>
            <a:off x="703586" y="1634443"/>
            <a:ext cx="7333913" cy="3147950"/>
          </a:xfrm>
          <a:prstGeom prst="rect">
            <a:avLst/>
          </a:prstGeom>
          <a:noFill/>
          <a:ln>
            <a:noFill/>
          </a:ln>
        </p:spPr>
        <p:txBody>
          <a:bodyPr spcFirstLastPara="1" wrap="square" lIns="91425" tIns="91425" rIns="91425" bIns="91425" anchor="t" anchorCtr="0">
            <a:noAutofit/>
          </a:bodyPr>
          <a:lstStyle/>
          <a:p>
            <a:pPr algn="just" rtl="0" fontAlgn="base">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classify stereoisomers</a:t>
            </a:r>
          </a:p>
          <a:p>
            <a:pPr algn="just" rtl="0" fontAlgn="base">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depict cis-trans isomers</a:t>
            </a:r>
          </a:p>
          <a:p>
            <a:pPr algn="just" rtl="0" fontAlgn="base">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determine the chiral carbon;</a:t>
            </a:r>
          </a:p>
          <a:p>
            <a:pPr algn="just" rtl="0" fontAlgn="base">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distinguish between chiral and achiral molecules;</a:t>
            </a:r>
          </a:p>
          <a:p>
            <a:pPr algn="just" rtl="0" fontAlgn="base">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identify stereocenters in a molecule and designate their configuration as R or S using the Cahn-Ingold-Prelog protocol;</a:t>
            </a:r>
          </a:p>
          <a:p>
            <a:pPr algn="just" rtl="0" fontAlgn="base">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list the requirements for molecules in terms of their optical activity;</a:t>
            </a:r>
          </a:p>
          <a:p>
            <a:pPr algn="just" rtl="0" fontAlgn="base">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explain the relationship between enantiomers and their specific rotations;</a:t>
            </a:r>
          </a:p>
          <a:p>
            <a:pPr algn="just" rtl="0" fontAlgn="base">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describe methods for separating enantiomers;</a:t>
            </a:r>
          </a:p>
          <a:p>
            <a:pPr algn="just" rtl="0" fontAlgn="base">
              <a:spcBef>
                <a:spcPts val="0"/>
              </a:spcBef>
              <a:spcAft>
                <a:spcPts val="0"/>
              </a:spcAft>
              <a:buFont typeface="+mj-lt"/>
              <a:buAutoNum type="arabicPeriod"/>
            </a:pPr>
            <a:r>
              <a:rPr lang="en-US" sz="1600" b="0" i="1" u="none" strike="noStrike" dirty="0">
                <a:solidFill>
                  <a:srgbClr val="000000"/>
                </a:solidFill>
                <a:effectLst/>
                <a:latin typeface="Times New Roman" panose="02020603050405020304" pitchFamily="18" charset="0"/>
              </a:rPr>
              <a:t>describe the meaning of chirality in the biological world.</a:t>
            </a:r>
          </a:p>
          <a:p>
            <a:pPr marL="571500" lvl="0" indent="-457200" algn="l" rtl="0">
              <a:lnSpc>
                <a:spcPct val="100000"/>
              </a:lnSpc>
              <a:spcBef>
                <a:spcPts val="1600"/>
              </a:spcBef>
              <a:spcAft>
                <a:spcPts val="1600"/>
              </a:spcAft>
              <a:buSzPts val="1800"/>
              <a:buFont typeface="Noto Sans Symbols"/>
              <a:buNone/>
            </a:pPr>
            <a:endParaRPr sz="4000" dirty="0"/>
          </a:p>
        </p:txBody>
      </p:sp>
      <p:sp>
        <p:nvSpPr>
          <p:cNvPr id="59" name="Google Shape;59;p2"/>
          <p:cNvSpPr txBox="1"/>
          <p:nvPr/>
        </p:nvSpPr>
        <p:spPr>
          <a:xfrm>
            <a:off x="409615" y="470412"/>
            <a:ext cx="8520600" cy="890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5200"/>
              <a:buFont typeface="Arial"/>
              <a:buNone/>
            </a:pPr>
            <a:r>
              <a:rPr lang="de" sz="2400" b="1" i="0" u="none" strike="noStrike" cap="none">
                <a:solidFill>
                  <a:schemeClr val="dk1"/>
                </a:solidFill>
                <a:latin typeface="Arial"/>
                <a:ea typeface="Arial"/>
                <a:cs typeface="Arial"/>
                <a:sym typeface="Arial"/>
              </a:rPr>
              <a:t>LEARNING OUTCOMES</a:t>
            </a:r>
            <a:endParaRPr/>
          </a:p>
          <a:p>
            <a:pPr marL="0" marR="0" lvl="0" indent="0" algn="l" rtl="0">
              <a:lnSpc>
                <a:spcPct val="100000"/>
              </a:lnSpc>
              <a:spcBef>
                <a:spcPts val="0"/>
              </a:spcBef>
              <a:spcAft>
                <a:spcPts val="0"/>
              </a:spcAft>
              <a:buClr>
                <a:schemeClr val="dk1"/>
              </a:buClr>
              <a:buSzPts val="1800"/>
              <a:buFont typeface="Arial"/>
              <a:buNone/>
            </a:pPr>
            <a:r>
              <a:rPr lang="de" sz="2400" b="1" i="0" u="none" strike="noStrike" cap="none">
                <a:solidFill>
                  <a:schemeClr val="dk1"/>
                </a:solidFill>
                <a:latin typeface="Arial"/>
                <a:ea typeface="Arial"/>
                <a:cs typeface="Arial"/>
                <a:sym typeface="Arial"/>
              </a:rPr>
              <a:t>As a result of the lesson you will be able to:</a:t>
            </a:r>
            <a:endParaRPr sz="44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b="1"/>
              <a:t>Chirality and drug development</a:t>
            </a:r>
            <a:br>
              <a:rPr lang="de" b="1"/>
            </a:br>
            <a:endParaRPr/>
          </a:p>
        </p:txBody>
      </p:sp>
      <p:sp>
        <p:nvSpPr>
          <p:cNvPr id="200" name="Google Shape;200;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de">
                <a:solidFill>
                  <a:schemeClr val="dk1"/>
                </a:solidFill>
              </a:rPr>
              <a:t>The importance of chiral drugs in the drug development space cannot be understated. In pharmaceutical industries, 56% of the drugs currently in use are chiral molecules and 88% of the last ones are marketed as </a:t>
            </a:r>
            <a:r>
              <a:rPr lang="de" b="1">
                <a:solidFill>
                  <a:srgbClr val="C00000"/>
                </a:solidFill>
              </a:rPr>
              <a:t>racemates</a:t>
            </a:r>
            <a:r>
              <a:rPr lang="de">
                <a:solidFill>
                  <a:schemeClr val="dk1"/>
                </a:solidFill>
              </a:rPr>
              <a:t> (or racemic mixtures), consisting of an equimolar mixture of two enantiomers.</a:t>
            </a:r>
            <a:endParaRPr/>
          </a:p>
          <a:p>
            <a:pPr marL="457200" lvl="0" indent="-342900" algn="l" rtl="0">
              <a:lnSpc>
                <a:spcPct val="115000"/>
              </a:lnSpc>
              <a:spcBef>
                <a:spcPts val="0"/>
              </a:spcBef>
              <a:spcAft>
                <a:spcPts val="0"/>
              </a:spcAft>
              <a:buSzPts val="1800"/>
              <a:buChar char="●"/>
            </a:pPr>
            <a:r>
              <a:rPr lang="de" i="1">
                <a:solidFill>
                  <a:schemeClr val="dk1"/>
                </a:solidFill>
              </a:rPr>
              <a:t>Although the enantiomers of chiral drugs have the same chemical connectivity of atoms; they exhibit marked differences in their pharmacology, toxicology, pharmacokinetics, metabolism etc.</a:t>
            </a:r>
            <a:r>
              <a:rPr lang="de">
                <a:solidFill>
                  <a:schemeClr val="dk1"/>
                </a:solidFill>
              </a:rPr>
              <a:t> Therefore, when chiral drugs are synthesized, as much effort goes towards the rigorous separation of the two enantiomers. This ensures that only the biologically active enantiomer is present in the final drug preparation.</a:t>
            </a:r>
            <a:endParaRPr/>
          </a:p>
          <a:p>
            <a:pPr marL="457200" lvl="0" indent="-228600" algn="l" rtl="0">
              <a:lnSpc>
                <a:spcPct val="115000"/>
              </a:lnSpc>
              <a:spcBef>
                <a:spcPts val="0"/>
              </a:spcBef>
              <a:spcAft>
                <a:spcPts val="0"/>
              </a:spcAft>
              <a:buSzPts val="1800"/>
              <a:buNone/>
            </a:pP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311700" y="33745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sz="2000" b="1" i="1"/>
              <a:t>But why do enantiomers have different biological activities?</a:t>
            </a:r>
            <a:br>
              <a:rPr lang="de" sz="2000" b="1" i="1"/>
            </a:br>
            <a:endParaRPr sz="2000" i="1"/>
          </a:p>
        </p:txBody>
      </p:sp>
      <p:sp>
        <p:nvSpPr>
          <p:cNvPr id="206" name="Google Shape;206;p21"/>
          <p:cNvSpPr txBox="1">
            <a:spLocks noGrp="1"/>
          </p:cNvSpPr>
          <p:nvPr>
            <p:ph type="body" idx="1"/>
          </p:nvPr>
        </p:nvSpPr>
        <p:spPr>
          <a:xfrm>
            <a:off x="450492" y="851983"/>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de">
                <a:solidFill>
                  <a:schemeClr val="dk1"/>
                </a:solidFill>
              </a:rPr>
              <a:t>Recognition of chiral drugs by specific drug receptors is explained by a </a:t>
            </a:r>
            <a:r>
              <a:rPr lang="de" i="1">
                <a:solidFill>
                  <a:schemeClr val="dk1"/>
                </a:solidFill>
              </a:rPr>
              <a:t>three-point interaction of the drug with the receptor site, as proposed by Easson and Stedman</a:t>
            </a:r>
            <a:r>
              <a:rPr lang="de">
                <a:solidFill>
                  <a:schemeClr val="dk1"/>
                </a:solidFill>
              </a:rPr>
              <a:t>. The difference between the interaction of the two enantiomers of a chiral drug with its receptor is illustrated below.</a:t>
            </a:r>
            <a:endParaRPr/>
          </a:p>
          <a:p>
            <a:pPr marL="114300" lvl="0" indent="0" algn="l" rtl="0">
              <a:lnSpc>
                <a:spcPct val="115000"/>
              </a:lnSpc>
              <a:spcBef>
                <a:spcPts val="0"/>
              </a:spcBef>
              <a:spcAft>
                <a:spcPts val="0"/>
              </a:spcAft>
              <a:buSzPts val="1800"/>
              <a:buNone/>
            </a:pPr>
            <a:r>
              <a:rPr lang="de">
                <a:solidFill>
                  <a:schemeClr val="dk1"/>
                </a:solidFill>
              </a:rPr>
              <a:t>Similarly, </a:t>
            </a:r>
            <a:r>
              <a:rPr lang="de" i="1">
                <a:solidFill>
                  <a:schemeClr val="dk1"/>
                </a:solidFill>
              </a:rPr>
              <a:t>only a particular enantiomer that has a complementary shape to the receptor site can fit into a receptor site.</a:t>
            </a:r>
            <a:r>
              <a:rPr lang="de">
                <a:solidFill>
                  <a:schemeClr val="dk1"/>
                </a:solidFill>
              </a:rPr>
              <a:t> </a:t>
            </a:r>
            <a:endParaRPr>
              <a:solidFill>
                <a:schemeClr val="dk1"/>
              </a:solidFill>
            </a:endParaRPr>
          </a:p>
        </p:txBody>
      </p:sp>
      <p:pic>
        <p:nvPicPr>
          <p:cNvPr id="207" name="Google Shape;207;p21"/>
          <p:cNvPicPr preferRelativeResize="0"/>
          <p:nvPr/>
        </p:nvPicPr>
        <p:blipFill rotWithShape="1">
          <a:blip r:embed="rId3">
            <a:alphaModFix/>
          </a:blip>
          <a:srcRect/>
          <a:stretch/>
        </p:blipFill>
        <p:spPr>
          <a:xfrm>
            <a:off x="4572000" y="2560183"/>
            <a:ext cx="4160491" cy="21914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2"/>
          <p:cNvSpPr txBox="1">
            <a:spLocks noGrp="1"/>
          </p:cNvSpPr>
          <p:nvPr>
            <p:ph type="body" idx="1"/>
          </p:nvPr>
        </p:nvSpPr>
        <p:spPr>
          <a:xfrm>
            <a:off x="481692" y="2612571"/>
            <a:ext cx="8350607" cy="233498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de">
                <a:solidFill>
                  <a:schemeClr val="dk1"/>
                </a:solidFill>
              </a:rPr>
              <a:t>The R-enantiomer is an effective sedative, which has a soothing effect that relieves anxiety and makes the patient drowsy; while, the S-enantiomer is known to cause teratogenic birth defects. A teratogenic fetus is one with deficient, redundant, misplaced or grossly misshapen parts. In fact, S-Thalidomide was shown to be responsible for over 2000 cases of serious birth defects in children born to women who took the racemic mixture during pregnancy.</a:t>
            </a:r>
            <a:endParaRPr/>
          </a:p>
        </p:txBody>
      </p:sp>
      <p:pic>
        <p:nvPicPr>
          <p:cNvPr id="213" name="Google Shape;213;p22"/>
          <p:cNvPicPr preferRelativeResize="0"/>
          <p:nvPr/>
        </p:nvPicPr>
        <p:blipFill rotWithShape="1">
          <a:blip r:embed="rId3">
            <a:alphaModFix/>
          </a:blip>
          <a:srcRect/>
          <a:stretch/>
        </p:blipFill>
        <p:spPr>
          <a:xfrm>
            <a:off x="955221" y="231322"/>
            <a:ext cx="7117216" cy="223127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52FC79-69BF-596E-E4C4-87488C3856BC}"/>
              </a:ext>
            </a:extLst>
          </p:cNvPr>
          <p:cNvSpPr>
            <a:spLocks noGrp="1"/>
          </p:cNvSpPr>
          <p:nvPr>
            <p:ph type="title"/>
          </p:nvPr>
        </p:nvSpPr>
        <p:spPr/>
        <p:txBody>
          <a:bodyPr/>
          <a:lstStyle/>
          <a:p>
            <a:r>
              <a:rPr lang="en-US" dirty="0">
                <a:solidFill>
                  <a:schemeClr val="tx1"/>
                </a:solidFill>
                <a:latin typeface="TimesLTPro-Roman"/>
              </a:rPr>
              <a:t>L</a:t>
            </a:r>
            <a:r>
              <a:rPr lang="en-US" sz="2800" b="0" i="0" u="none" strike="noStrike" baseline="0" dirty="0">
                <a:solidFill>
                  <a:schemeClr val="tx1"/>
                </a:solidFill>
                <a:latin typeface="TimesLTPro-Roman"/>
              </a:rPr>
              <a:t>-dopa &amp; D-dopa</a:t>
            </a:r>
            <a:endParaRPr lang="ru-KZ" dirty="0"/>
          </a:p>
        </p:txBody>
      </p:sp>
      <p:sp>
        <p:nvSpPr>
          <p:cNvPr id="3" name="Текст 2">
            <a:extLst>
              <a:ext uri="{FF2B5EF4-FFF2-40B4-BE49-F238E27FC236}">
                <a16:creationId xmlns:a16="http://schemas.microsoft.com/office/drawing/2014/main" id="{325B30C1-E8FF-E0E0-B327-EE142465A6B5}"/>
              </a:ext>
            </a:extLst>
          </p:cNvPr>
          <p:cNvSpPr>
            <a:spLocks noGrp="1"/>
          </p:cNvSpPr>
          <p:nvPr>
            <p:ph type="body" idx="1"/>
          </p:nvPr>
        </p:nvSpPr>
        <p:spPr/>
        <p:txBody>
          <a:bodyPr/>
          <a:lstStyle/>
          <a:p>
            <a:pPr marL="114300" indent="0" algn="l">
              <a:lnSpc>
                <a:spcPct val="100000"/>
              </a:lnSpc>
              <a:buNone/>
            </a:pPr>
            <a:r>
              <a:rPr lang="en-US" sz="2000" b="0" i="0" u="none" strike="noStrike" baseline="0" dirty="0">
                <a:solidFill>
                  <a:schemeClr val="tx1"/>
                </a:solidFill>
                <a:latin typeface="TimesLTPro-Roman"/>
              </a:rPr>
              <a:t>A substance used to treat Parkinson’s disease is </a:t>
            </a:r>
            <a:r>
              <a:rPr lang="en-US" sz="2000" b="0" i="0" u="none" strike="noStrike" baseline="0" dirty="0" err="1">
                <a:solidFill>
                  <a:schemeClr val="tx1"/>
                </a:solidFill>
                <a:latin typeface="TimesLTPro-Roman"/>
              </a:rPr>
              <a:t>l-dopa</a:t>
            </a:r>
            <a:r>
              <a:rPr lang="en-US" sz="2000" b="0" i="0" u="none" strike="noStrike" baseline="0" dirty="0">
                <a:solidFill>
                  <a:schemeClr val="tx1"/>
                </a:solidFill>
                <a:latin typeface="TimesLTPro-Roman"/>
              </a:rPr>
              <a:t>, which is converted to dopamine in the brain, where it raises the serotonin level. However, the d-dopa enantiomer is not effective for the treatment of Parkinson’s disease.</a:t>
            </a:r>
            <a:endParaRPr lang="ru-KZ" sz="2000" dirty="0">
              <a:solidFill>
                <a:schemeClr val="tx1"/>
              </a:solidFill>
            </a:endParaRPr>
          </a:p>
        </p:txBody>
      </p:sp>
      <p:pic>
        <p:nvPicPr>
          <p:cNvPr id="5" name="Рисунок 4">
            <a:extLst>
              <a:ext uri="{FF2B5EF4-FFF2-40B4-BE49-F238E27FC236}">
                <a16:creationId xmlns:a16="http://schemas.microsoft.com/office/drawing/2014/main" id="{D3ED1036-8838-51EB-A267-2E84497A834E}"/>
              </a:ext>
            </a:extLst>
          </p:cNvPr>
          <p:cNvPicPr>
            <a:picLocks noChangeAspect="1"/>
          </p:cNvPicPr>
          <p:nvPr/>
        </p:nvPicPr>
        <p:blipFill>
          <a:blip r:embed="rId2"/>
          <a:stretch>
            <a:fillRect/>
          </a:stretch>
        </p:blipFill>
        <p:spPr>
          <a:xfrm>
            <a:off x="2390513" y="2502672"/>
            <a:ext cx="4648200" cy="1228725"/>
          </a:xfrm>
          <a:prstGeom prst="rect">
            <a:avLst/>
          </a:prstGeom>
        </p:spPr>
      </p:pic>
    </p:spTree>
    <p:extLst>
      <p:ext uri="{BB962C8B-B14F-4D97-AF65-F5344CB8AC3E}">
        <p14:creationId xmlns:p14="http://schemas.microsoft.com/office/powerpoint/2010/main" val="3143341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07CDAF-5E88-FCCC-8023-13413B6FA28C}"/>
              </a:ext>
            </a:extLst>
          </p:cNvPr>
          <p:cNvSpPr>
            <a:spLocks noGrp="1"/>
          </p:cNvSpPr>
          <p:nvPr>
            <p:ph type="title"/>
          </p:nvPr>
        </p:nvSpPr>
        <p:spPr/>
        <p:txBody>
          <a:bodyPr/>
          <a:lstStyle/>
          <a:p>
            <a:r>
              <a:rPr lang="en-US" dirty="0">
                <a:solidFill>
                  <a:schemeClr val="tx1"/>
                </a:solidFill>
                <a:latin typeface="TimesLTPro-Roman"/>
              </a:rPr>
              <a:t>N</a:t>
            </a:r>
            <a:r>
              <a:rPr lang="en-US" sz="2800" b="0" i="0" u="none" strike="noStrike" baseline="0" dirty="0">
                <a:solidFill>
                  <a:schemeClr val="tx1"/>
                </a:solidFill>
                <a:latin typeface="TimesLTPro-Roman"/>
              </a:rPr>
              <a:t>aproxen and ibuprofen</a:t>
            </a:r>
            <a:endParaRPr lang="ru-KZ" dirty="0"/>
          </a:p>
        </p:txBody>
      </p:sp>
      <p:sp>
        <p:nvSpPr>
          <p:cNvPr id="3" name="Текст 2">
            <a:extLst>
              <a:ext uri="{FF2B5EF4-FFF2-40B4-BE49-F238E27FC236}">
                <a16:creationId xmlns:a16="http://schemas.microsoft.com/office/drawing/2014/main" id="{0DB93204-E442-6C3C-C027-2219A50B6658}"/>
              </a:ext>
            </a:extLst>
          </p:cNvPr>
          <p:cNvSpPr>
            <a:spLocks noGrp="1"/>
          </p:cNvSpPr>
          <p:nvPr>
            <p:ph type="body" idx="1"/>
          </p:nvPr>
        </p:nvSpPr>
        <p:spPr/>
        <p:txBody>
          <a:bodyPr/>
          <a:lstStyle/>
          <a:p>
            <a:pPr marL="114300" indent="0" algn="l">
              <a:buNone/>
            </a:pPr>
            <a:r>
              <a:rPr lang="en-US" sz="1800" b="0" i="0" u="none" strike="noStrike" baseline="0" dirty="0">
                <a:solidFill>
                  <a:schemeClr val="tx1"/>
                </a:solidFill>
                <a:latin typeface="TimesLTPro-Roman"/>
              </a:rPr>
              <a:t>The active forms of several enantiomers are now being produced, such as naproxen and ibuprofen, which are nonsteroidal anti-inflammatory drugs used to relieve pain, fever, and inflammation caused by osteoarthritis and tendinitis. The benefits of producing only the active enantiomer include using a lower dose, enhancing activity, reducing interactions with other drugs, and eliminating possible harmful side effects from the enantiomer.</a:t>
            </a:r>
            <a:endParaRPr lang="ru-KZ" dirty="0">
              <a:solidFill>
                <a:schemeClr val="tx1"/>
              </a:solidFill>
            </a:endParaRPr>
          </a:p>
        </p:txBody>
      </p:sp>
      <p:pic>
        <p:nvPicPr>
          <p:cNvPr id="5" name="Рисунок 4">
            <a:extLst>
              <a:ext uri="{FF2B5EF4-FFF2-40B4-BE49-F238E27FC236}">
                <a16:creationId xmlns:a16="http://schemas.microsoft.com/office/drawing/2014/main" id="{DA1C267D-1C4E-5678-74F0-B133A1A2CCFC}"/>
              </a:ext>
            </a:extLst>
          </p:cNvPr>
          <p:cNvPicPr>
            <a:picLocks noChangeAspect="1"/>
          </p:cNvPicPr>
          <p:nvPr/>
        </p:nvPicPr>
        <p:blipFill>
          <a:blip r:embed="rId2"/>
          <a:stretch>
            <a:fillRect/>
          </a:stretch>
        </p:blipFill>
        <p:spPr>
          <a:xfrm>
            <a:off x="1582373" y="3043287"/>
            <a:ext cx="5257800" cy="1895475"/>
          </a:xfrm>
          <a:prstGeom prst="rect">
            <a:avLst/>
          </a:prstGeom>
        </p:spPr>
      </p:pic>
      <p:pic>
        <p:nvPicPr>
          <p:cNvPr id="7" name="Рисунок 6">
            <a:extLst>
              <a:ext uri="{FF2B5EF4-FFF2-40B4-BE49-F238E27FC236}">
                <a16:creationId xmlns:a16="http://schemas.microsoft.com/office/drawing/2014/main" id="{49BE6084-43B6-7A07-4DB8-E251FA9AE085}"/>
              </a:ext>
            </a:extLst>
          </p:cNvPr>
          <p:cNvPicPr>
            <a:picLocks noChangeAspect="1"/>
          </p:cNvPicPr>
          <p:nvPr/>
        </p:nvPicPr>
        <p:blipFill>
          <a:blip r:embed="rId3"/>
          <a:stretch>
            <a:fillRect/>
          </a:stretch>
        </p:blipFill>
        <p:spPr>
          <a:xfrm>
            <a:off x="7361674" y="3390845"/>
            <a:ext cx="949124" cy="1362974"/>
          </a:xfrm>
          <a:prstGeom prst="rect">
            <a:avLst/>
          </a:prstGeom>
        </p:spPr>
      </p:pic>
    </p:spTree>
    <p:extLst>
      <p:ext uri="{BB962C8B-B14F-4D97-AF65-F5344CB8AC3E}">
        <p14:creationId xmlns:p14="http://schemas.microsoft.com/office/powerpoint/2010/main" val="4224525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819E2C-39D9-4A67-A4CB-89F569B016AE}"/>
              </a:ext>
            </a:extLst>
          </p:cNvPr>
          <p:cNvSpPr>
            <a:spLocks noGrp="1"/>
          </p:cNvSpPr>
          <p:nvPr>
            <p:ph type="title"/>
          </p:nvPr>
        </p:nvSpPr>
        <p:spPr/>
        <p:txBody>
          <a:bodyPr/>
          <a:lstStyle/>
          <a:p>
            <a:r>
              <a:rPr lang="en-US" b="1" dirty="0">
                <a:solidFill>
                  <a:srgbClr val="C00000"/>
                </a:solidFill>
              </a:rPr>
              <a:t>We discussed </a:t>
            </a:r>
            <a:r>
              <a:rPr lang="en-US" sz="3200" b="1" dirty="0">
                <a:solidFill>
                  <a:srgbClr val="C00000"/>
                </a:solidFill>
                <a:latin typeface="Bradley Hand ITC" panose="03070402050302030203" pitchFamily="66" charset="0"/>
              </a:rPr>
              <a:t>today</a:t>
            </a:r>
            <a:r>
              <a:rPr lang="en-US" b="1" dirty="0">
                <a:solidFill>
                  <a:srgbClr val="C00000"/>
                </a:solidFill>
              </a:rPr>
              <a:t>…</a:t>
            </a:r>
            <a:endParaRPr lang="ru-RU" dirty="0"/>
          </a:p>
        </p:txBody>
      </p:sp>
      <p:sp>
        <p:nvSpPr>
          <p:cNvPr id="3" name="Текст 2">
            <a:extLst>
              <a:ext uri="{FF2B5EF4-FFF2-40B4-BE49-F238E27FC236}">
                <a16:creationId xmlns:a16="http://schemas.microsoft.com/office/drawing/2014/main" id="{C26AD8AE-4973-49F1-9967-46B33F99EFF7}"/>
              </a:ext>
            </a:extLst>
          </p:cNvPr>
          <p:cNvSpPr>
            <a:spLocks noGrp="1"/>
          </p:cNvSpPr>
          <p:nvPr>
            <p:ph type="body" idx="1"/>
          </p:nvPr>
        </p:nvSpPr>
        <p:spPr>
          <a:xfrm>
            <a:off x="631179" y="1152475"/>
            <a:ext cx="8201121" cy="3416400"/>
          </a:xfrm>
        </p:spPr>
        <p:txBody>
          <a:bodyPr/>
          <a:lstStyle/>
          <a:p>
            <a:pPr fontAlgn="base"/>
            <a:r>
              <a:rPr lang="en-US" i="1" dirty="0">
                <a:solidFill>
                  <a:schemeClr val="tx1"/>
                </a:solidFill>
              </a:rPr>
              <a:t>classify stereoisomers</a:t>
            </a:r>
          </a:p>
          <a:p>
            <a:pPr fontAlgn="base"/>
            <a:r>
              <a:rPr lang="en-US" i="1" dirty="0">
                <a:solidFill>
                  <a:schemeClr val="tx1"/>
                </a:solidFill>
              </a:rPr>
              <a:t>depict cis-trans isomers</a:t>
            </a:r>
          </a:p>
          <a:p>
            <a:pPr fontAlgn="base"/>
            <a:r>
              <a:rPr lang="en-US" i="1" dirty="0">
                <a:solidFill>
                  <a:schemeClr val="tx1"/>
                </a:solidFill>
              </a:rPr>
              <a:t>determine the chiral carbon;</a:t>
            </a:r>
          </a:p>
          <a:p>
            <a:pPr fontAlgn="base"/>
            <a:r>
              <a:rPr lang="en-US" i="1" dirty="0">
                <a:solidFill>
                  <a:schemeClr val="tx1"/>
                </a:solidFill>
              </a:rPr>
              <a:t>distinguish between chiral and achiral molecules;</a:t>
            </a:r>
          </a:p>
          <a:p>
            <a:pPr fontAlgn="base"/>
            <a:r>
              <a:rPr lang="en-US" i="1" dirty="0">
                <a:solidFill>
                  <a:schemeClr val="tx1"/>
                </a:solidFill>
              </a:rPr>
              <a:t>identify stereocenters in a molecule and designate their configuration as R or S using the Cahn-Ingold-Prelog protocol;</a:t>
            </a:r>
          </a:p>
          <a:p>
            <a:pPr fontAlgn="base"/>
            <a:r>
              <a:rPr lang="en-US" i="1" dirty="0">
                <a:solidFill>
                  <a:schemeClr val="tx1"/>
                </a:solidFill>
              </a:rPr>
              <a:t>list the requirements for molecules in terms of their optical activity;</a:t>
            </a:r>
          </a:p>
          <a:p>
            <a:pPr fontAlgn="base"/>
            <a:r>
              <a:rPr lang="en-US" i="1" dirty="0">
                <a:solidFill>
                  <a:schemeClr val="tx1"/>
                </a:solidFill>
              </a:rPr>
              <a:t>explain the relationship between enantiomers and their specific rotations;</a:t>
            </a:r>
          </a:p>
          <a:p>
            <a:pPr fontAlgn="base"/>
            <a:r>
              <a:rPr lang="en-US" i="1" dirty="0">
                <a:solidFill>
                  <a:schemeClr val="tx1"/>
                </a:solidFill>
              </a:rPr>
              <a:t>describe methods for separating enantiomers;</a:t>
            </a:r>
          </a:p>
          <a:p>
            <a:pPr fontAlgn="base"/>
            <a:r>
              <a:rPr lang="en-US" i="1" dirty="0">
                <a:solidFill>
                  <a:schemeClr val="tx1"/>
                </a:solidFill>
              </a:rPr>
              <a:t>describe the meaning of chirality in the biological world.</a:t>
            </a:r>
          </a:p>
          <a:p>
            <a:endParaRPr lang="ru-RU" dirty="0">
              <a:solidFill>
                <a:schemeClr val="tx1"/>
              </a:solidFill>
            </a:endParaRPr>
          </a:p>
        </p:txBody>
      </p:sp>
    </p:spTree>
    <p:extLst>
      <p:ext uri="{BB962C8B-B14F-4D97-AF65-F5344CB8AC3E}">
        <p14:creationId xmlns:p14="http://schemas.microsoft.com/office/powerpoint/2010/main" val="350506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3">
                                            <p:txEl>
                                              <p:pRg st="3" end="3"/>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3">
                                            <p:txEl>
                                              <p:pRg st="4" end="4"/>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3">
                                            <p:txEl>
                                              <p:pRg st="5" end="5"/>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3">
                                            <p:txEl>
                                              <p:pRg st="6" end="6"/>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3">
                                            <p:txEl>
                                              <p:pRg st="7" end="7"/>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3">
                                            <p:txEl>
                                              <p:pRg st="8" end="8"/>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9"/>
          <p:cNvPicPr preferRelativeResize="0"/>
          <p:nvPr/>
        </p:nvPicPr>
        <p:blipFill rotWithShape="1">
          <a:blip r:embed="rId3">
            <a:alphaModFix/>
          </a:blip>
          <a:srcRect/>
          <a:stretch/>
        </p:blipFill>
        <p:spPr>
          <a:xfrm>
            <a:off x="164827" y="660695"/>
            <a:ext cx="8918873" cy="32061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Recall: Isomers types</a:t>
            </a:r>
            <a:endParaRPr/>
          </a:p>
        </p:txBody>
      </p:sp>
      <p:pic>
        <p:nvPicPr>
          <p:cNvPr id="65" name="Google Shape;65;p3"/>
          <p:cNvPicPr preferRelativeResize="0"/>
          <p:nvPr/>
        </p:nvPicPr>
        <p:blipFill rotWithShape="1">
          <a:blip r:embed="rId3">
            <a:alphaModFix/>
          </a:blip>
          <a:srcRect/>
          <a:stretch/>
        </p:blipFill>
        <p:spPr>
          <a:xfrm>
            <a:off x="1438275" y="572700"/>
            <a:ext cx="7169778" cy="4528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25155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E-Z &amp; cis-trans isomers</a:t>
            </a:r>
            <a:endParaRPr/>
          </a:p>
        </p:txBody>
      </p:sp>
      <p:sp>
        <p:nvSpPr>
          <p:cNvPr id="71" name="Google Shape;71;p4"/>
          <p:cNvSpPr txBox="1">
            <a:spLocks noGrp="1"/>
          </p:cNvSpPr>
          <p:nvPr>
            <p:ph type="body" idx="1"/>
          </p:nvPr>
        </p:nvSpPr>
        <p:spPr>
          <a:xfrm>
            <a:off x="5267325" y="2827425"/>
            <a:ext cx="3438300" cy="102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de">
                <a:solidFill>
                  <a:schemeClr val="dk1"/>
                </a:solidFill>
              </a:rPr>
              <a:t>German:</a:t>
            </a:r>
            <a:endParaRPr>
              <a:solidFill>
                <a:schemeClr val="dk1"/>
              </a:solidFill>
            </a:endParaRPr>
          </a:p>
          <a:p>
            <a:pPr marL="0" lvl="0" indent="0" algn="l" rtl="0">
              <a:lnSpc>
                <a:spcPct val="100000"/>
              </a:lnSpc>
              <a:spcBef>
                <a:spcPts val="0"/>
              </a:spcBef>
              <a:spcAft>
                <a:spcPts val="0"/>
              </a:spcAft>
              <a:buSzPts val="1800"/>
              <a:buNone/>
            </a:pPr>
            <a:r>
              <a:rPr lang="de" b="1" u="sng">
                <a:solidFill>
                  <a:schemeClr val="dk1"/>
                </a:solidFill>
              </a:rPr>
              <a:t>E</a:t>
            </a:r>
            <a:r>
              <a:rPr lang="de">
                <a:solidFill>
                  <a:schemeClr val="dk1"/>
                </a:solidFill>
              </a:rPr>
              <a:t> - “entgegen” - “</a:t>
            </a:r>
            <a:r>
              <a:rPr lang="de" b="1">
                <a:solidFill>
                  <a:schemeClr val="dk1"/>
                </a:solidFill>
              </a:rPr>
              <a:t>opposite</a:t>
            </a:r>
            <a:r>
              <a:rPr lang="de">
                <a:solidFill>
                  <a:schemeClr val="dk1"/>
                </a:solidFill>
              </a:rPr>
              <a:t>”</a:t>
            </a:r>
            <a:endParaRPr>
              <a:solidFill>
                <a:schemeClr val="dk1"/>
              </a:solidFill>
            </a:endParaRPr>
          </a:p>
          <a:p>
            <a:pPr marL="0" lvl="0" indent="0" algn="l" rtl="0">
              <a:lnSpc>
                <a:spcPct val="100000"/>
              </a:lnSpc>
              <a:spcBef>
                <a:spcPts val="0"/>
              </a:spcBef>
              <a:spcAft>
                <a:spcPts val="0"/>
              </a:spcAft>
              <a:buSzPts val="1800"/>
              <a:buNone/>
            </a:pPr>
            <a:r>
              <a:rPr lang="de" b="1" u="sng">
                <a:solidFill>
                  <a:schemeClr val="dk1"/>
                </a:solidFill>
              </a:rPr>
              <a:t>Z</a:t>
            </a:r>
            <a:r>
              <a:rPr lang="de">
                <a:solidFill>
                  <a:schemeClr val="dk1"/>
                </a:solidFill>
              </a:rPr>
              <a:t> - “zusammen” - “</a:t>
            </a:r>
            <a:r>
              <a:rPr lang="de" b="1">
                <a:solidFill>
                  <a:schemeClr val="dk1"/>
                </a:solidFill>
              </a:rPr>
              <a:t>together</a:t>
            </a:r>
            <a:r>
              <a:rPr lang="de">
                <a:solidFill>
                  <a:schemeClr val="dk1"/>
                </a:solidFill>
              </a:rPr>
              <a:t>”</a:t>
            </a:r>
            <a:endParaRPr>
              <a:solidFill>
                <a:schemeClr val="dk1"/>
              </a:solidFill>
            </a:endParaRPr>
          </a:p>
        </p:txBody>
      </p:sp>
      <p:pic>
        <p:nvPicPr>
          <p:cNvPr id="72" name="Google Shape;72;p4"/>
          <p:cNvPicPr preferRelativeResize="0"/>
          <p:nvPr/>
        </p:nvPicPr>
        <p:blipFill rotWithShape="1">
          <a:blip r:embed="rId3">
            <a:alphaModFix/>
          </a:blip>
          <a:srcRect/>
          <a:stretch/>
        </p:blipFill>
        <p:spPr>
          <a:xfrm>
            <a:off x="0" y="643275"/>
            <a:ext cx="3897806" cy="1922350"/>
          </a:xfrm>
          <a:prstGeom prst="rect">
            <a:avLst/>
          </a:prstGeom>
          <a:noFill/>
          <a:ln>
            <a:noFill/>
          </a:ln>
        </p:spPr>
      </p:pic>
      <p:pic>
        <p:nvPicPr>
          <p:cNvPr id="73" name="Google Shape;73;p4"/>
          <p:cNvPicPr preferRelativeResize="0"/>
          <p:nvPr/>
        </p:nvPicPr>
        <p:blipFill rotWithShape="1">
          <a:blip r:embed="rId4">
            <a:alphaModFix/>
          </a:blip>
          <a:srcRect/>
          <a:stretch/>
        </p:blipFill>
        <p:spPr>
          <a:xfrm>
            <a:off x="4828950" y="643274"/>
            <a:ext cx="4315050" cy="2053548"/>
          </a:xfrm>
          <a:prstGeom prst="rect">
            <a:avLst/>
          </a:prstGeom>
          <a:noFill/>
          <a:ln>
            <a:noFill/>
          </a:ln>
        </p:spPr>
      </p:pic>
      <p:sp>
        <p:nvSpPr>
          <p:cNvPr id="74" name="Google Shape;74;p4"/>
          <p:cNvSpPr txBox="1">
            <a:spLocks noGrp="1"/>
          </p:cNvSpPr>
          <p:nvPr>
            <p:ph type="body" idx="1"/>
          </p:nvPr>
        </p:nvSpPr>
        <p:spPr>
          <a:xfrm>
            <a:off x="-50" y="4184025"/>
            <a:ext cx="3897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de" b="1">
                <a:solidFill>
                  <a:schemeClr val="dk1"/>
                </a:solidFill>
              </a:rPr>
              <a:t>cis-trans:</a:t>
            </a:r>
            <a:r>
              <a:rPr lang="de">
                <a:solidFill>
                  <a:schemeClr val="dk1"/>
                </a:solidFill>
              </a:rPr>
              <a:t> </a:t>
            </a:r>
            <a:r>
              <a:rPr lang="de">
                <a:solidFill>
                  <a:srgbClr val="222222"/>
                </a:solidFill>
                <a:highlight>
                  <a:srgbClr val="FFFFFF"/>
                </a:highlight>
              </a:rPr>
              <a:t>only describes </a:t>
            </a:r>
            <a:r>
              <a:rPr lang="de" i="1">
                <a:solidFill>
                  <a:srgbClr val="222222"/>
                </a:solidFill>
                <a:highlight>
                  <a:srgbClr val="FFFFFF"/>
                </a:highlight>
              </a:rPr>
              <a:t>relative stereochemistry</a:t>
            </a:r>
            <a:endParaRPr>
              <a:solidFill>
                <a:srgbClr val="000000"/>
              </a:solidFill>
            </a:endParaRPr>
          </a:p>
        </p:txBody>
      </p:sp>
      <p:sp>
        <p:nvSpPr>
          <p:cNvPr id="75" name="Google Shape;75;p4"/>
          <p:cNvSpPr txBox="1"/>
          <p:nvPr/>
        </p:nvSpPr>
        <p:spPr>
          <a:xfrm>
            <a:off x="4511400" y="4184025"/>
            <a:ext cx="4632600" cy="9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 sz="1800" b="1" i="0" u="none" strike="noStrike" cap="none">
                <a:solidFill>
                  <a:srgbClr val="222222"/>
                </a:solidFill>
                <a:highlight>
                  <a:srgbClr val="FFFFFF"/>
                </a:highlight>
                <a:latin typeface="Arial"/>
                <a:ea typeface="Arial"/>
                <a:cs typeface="Arial"/>
                <a:sym typeface="Arial"/>
              </a:rPr>
              <a:t>E-Z:</a:t>
            </a:r>
            <a:r>
              <a:rPr lang="de" sz="1800" b="0" i="0" u="none" strike="noStrike" cap="none">
                <a:solidFill>
                  <a:srgbClr val="222222"/>
                </a:solidFill>
                <a:highlight>
                  <a:srgbClr val="FFFFFF"/>
                </a:highlight>
                <a:latin typeface="Arial"/>
                <a:ea typeface="Arial"/>
                <a:cs typeface="Arial"/>
                <a:sym typeface="Arial"/>
              </a:rPr>
              <a:t> describes the absolute stereochemistry (can be used to describe double bonds having 2, 3 or 4 substituents)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252175"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de"/>
              <a:t>Enantiomers and chirality</a:t>
            </a:r>
            <a:endParaRPr/>
          </a:p>
          <a:p>
            <a:pPr marL="0" lvl="0" indent="0" algn="ctr" rtl="0">
              <a:lnSpc>
                <a:spcPct val="100000"/>
              </a:lnSpc>
              <a:spcBef>
                <a:spcPts val="0"/>
              </a:spcBef>
              <a:spcAft>
                <a:spcPts val="0"/>
              </a:spcAft>
              <a:buSzPts val="2800"/>
              <a:buNone/>
            </a:pPr>
            <a:endParaRPr/>
          </a:p>
        </p:txBody>
      </p:sp>
      <p:pic>
        <p:nvPicPr>
          <p:cNvPr id="88" name="Google Shape;88;p6"/>
          <p:cNvPicPr preferRelativeResize="0"/>
          <p:nvPr/>
        </p:nvPicPr>
        <p:blipFill rotWithShape="1">
          <a:blip r:embed="rId3">
            <a:alphaModFix/>
          </a:blip>
          <a:srcRect l="12525" t="31020"/>
          <a:stretch/>
        </p:blipFill>
        <p:spPr>
          <a:xfrm>
            <a:off x="181350" y="1355857"/>
            <a:ext cx="4909251" cy="2906592"/>
          </a:xfrm>
          <a:prstGeom prst="rect">
            <a:avLst/>
          </a:prstGeom>
          <a:noFill/>
          <a:ln>
            <a:noFill/>
          </a:ln>
        </p:spPr>
      </p:pic>
      <p:pic>
        <p:nvPicPr>
          <p:cNvPr id="89" name="Google Shape;89;p6"/>
          <p:cNvPicPr preferRelativeResize="0"/>
          <p:nvPr/>
        </p:nvPicPr>
        <p:blipFill rotWithShape="1">
          <a:blip r:embed="rId4">
            <a:alphaModFix/>
          </a:blip>
          <a:srcRect/>
          <a:stretch/>
        </p:blipFill>
        <p:spPr>
          <a:xfrm>
            <a:off x="5090600" y="883000"/>
            <a:ext cx="4053400" cy="37764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Diastereoisomers</a:t>
            </a:r>
            <a:endParaRPr/>
          </a:p>
        </p:txBody>
      </p:sp>
      <p:pic>
        <p:nvPicPr>
          <p:cNvPr id="181" name="Google Shape;181;p18"/>
          <p:cNvPicPr preferRelativeResize="0"/>
          <p:nvPr/>
        </p:nvPicPr>
        <p:blipFill rotWithShape="1">
          <a:blip r:embed="rId3">
            <a:alphaModFix/>
          </a:blip>
          <a:srcRect/>
          <a:stretch/>
        </p:blipFill>
        <p:spPr>
          <a:xfrm>
            <a:off x="0" y="896925"/>
            <a:ext cx="4601400" cy="2512625"/>
          </a:xfrm>
          <a:prstGeom prst="rect">
            <a:avLst/>
          </a:prstGeom>
          <a:noFill/>
          <a:ln>
            <a:noFill/>
          </a:ln>
        </p:spPr>
      </p:pic>
      <p:pic>
        <p:nvPicPr>
          <p:cNvPr id="182" name="Google Shape;182;p18"/>
          <p:cNvPicPr preferRelativeResize="0"/>
          <p:nvPr/>
        </p:nvPicPr>
        <p:blipFill rotWithShape="1">
          <a:blip r:embed="rId4">
            <a:alphaModFix/>
          </a:blip>
          <a:srcRect t="8154"/>
          <a:stretch/>
        </p:blipFill>
        <p:spPr>
          <a:xfrm>
            <a:off x="5072226" y="1551387"/>
            <a:ext cx="4071775" cy="1451950"/>
          </a:xfrm>
          <a:prstGeom prst="rect">
            <a:avLst/>
          </a:prstGeom>
          <a:noFill/>
          <a:ln>
            <a:noFill/>
          </a:ln>
        </p:spPr>
      </p:pic>
      <p:sp>
        <p:nvSpPr>
          <p:cNvPr id="183" name="Google Shape;183;p18"/>
          <p:cNvSpPr txBox="1"/>
          <p:nvPr/>
        </p:nvSpPr>
        <p:spPr>
          <a:xfrm>
            <a:off x="2469450" y="4181325"/>
            <a:ext cx="4205100" cy="74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 sz="1800" b="0" i="0" u="none" strike="noStrike" cap="none">
                <a:solidFill>
                  <a:srgbClr val="000000"/>
                </a:solidFill>
                <a:latin typeface="Arial"/>
                <a:ea typeface="Arial"/>
                <a:cs typeface="Arial"/>
                <a:sym typeface="Arial"/>
              </a:rPr>
              <a:t>1 stereocentre →  enantiomer</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 sz="1800" b="0" i="0" u="none" strike="noStrike" cap="none">
                <a:solidFill>
                  <a:srgbClr val="000000"/>
                </a:solidFill>
                <a:latin typeface="Arial"/>
                <a:ea typeface="Arial"/>
                <a:cs typeface="Arial"/>
                <a:sym typeface="Arial"/>
              </a:rPr>
              <a:t>2 stereocentres </a:t>
            </a:r>
            <a:r>
              <a:rPr lang="de" sz="1800" b="0" i="0" u="none" strike="noStrike" cap="none">
                <a:solidFill>
                  <a:schemeClr val="dk1"/>
                </a:solidFill>
                <a:latin typeface="Arial"/>
                <a:ea typeface="Arial"/>
                <a:cs typeface="Arial"/>
                <a:sym typeface="Arial"/>
              </a:rPr>
              <a:t>→</a:t>
            </a:r>
            <a:r>
              <a:rPr lang="de" sz="1800" b="0" i="0" u="none" strike="noStrike" cap="none">
                <a:solidFill>
                  <a:srgbClr val="000000"/>
                </a:solidFill>
                <a:latin typeface="Arial"/>
                <a:ea typeface="Arial"/>
                <a:cs typeface="Arial"/>
                <a:sym typeface="Arial"/>
              </a:rPr>
              <a:t> diastereoisomers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a:spLocks noGrp="1"/>
          </p:cNvSpPr>
          <p:nvPr>
            <p:ph type="title"/>
          </p:nvPr>
        </p:nvSpPr>
        <p:spPr>
          <a:xfrm>
            <a:off x="311700" y="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de"/>
              <a:t>Asymmetric carbon and stereocenters</a:t>
            </a:r>
            <a:endParaRPr/>
          </a:p>
        </p:txBody>
      </p:sp>
      <p:pic>
        <p:nvPicPr>
          <p:cNvPr id="112" name="Google Shape;112;p10"/>
          <p:cNvPicPr preferRelativeResize="0"/>
          <p:nvPr/>
        </p:nvPicPr>
        <p:blipFill rotWithShape="1">
          <a:blip r:embed="rId3">
            <a:alphaModFix/>
          </a:blip>
          <a:srcRect/>
          <a:stretch/>
        </p:blipFill>
        <p:spPr>
          <a:xfrm>
            <a:off x="-42075" y="654725"/>
            <a:ext cx="2765875" cy="1606725"/>
          </a:xfrm>
          <a:prstGeom prst="rect">
            <a:avLst/>
          </a:prstGeom>
          <a:noFill/>
          <a:ln>
            <a:noFill/>
          </a:ln>
        </p:spPr>
      </p:pic>
      <p:pic>
        <p:nvPicPr>
          <p:cNvPr id="113" name="Google Shape;113;p10"/>
          <p:cNvPicPr preferRelativeResize="0"/>
          <p:nvPr/>
        </p:nvPicPr>
        <p:blipFill rotWithShape="1">
          <a:blip r:embed="rId4">
            <a:alphaModFix/>
          </a:blip>
          <a:srcRect/>
          <a:stretch/>
        </p:blipFill>
        <p:spPr>
          <a:xfrm>
            <a:off x="5917525" y="875175"/>
            <a:ext cx="3226475" cy="3649876"/>
          </a:xfrm>
          <a:prstGeom prst="rect">
            <a:avLst/>
          </a:prstGeom>
          <a:noFill/>
          <a:ln>
            <a:noFill/>
          </a:ln>
        </p:spPr>
      </p:pic>
      <p:cxnSp>
        <p:nvCxnSpPr>
          <p:cNvPr id="114" name="Google Shape;114;p10"/>
          <p:cNvCxnSpPr/>
          <p:nvPr/>
        </p:nvCxnSpPr>
        <p:spPr>
          <a:xfrm>
            <a:off x="531725" y="2324500"/>
            <a:ext cx="913200" cy="1504200"/>
          </a:xfrm>
          <a:prstGeom prst="straightConnector1">
            <a:avLst/>
          </a:prstGeom>
          <a:noFill/>
          <a:ln w="28575" cap="flat" cmpd="sng">
            <a:solidFill>
              <a:schemeClr val="dk2"/>
            </a:solidFill>
            <a:prstDash val="solid"/>
            <a:round/>
            <a:headEnd type="none" w="sm" len="sm"/>
            <a:tailEnd type="triangle" w="med" len="med"/>
          </a:ln>
        </p:spPr>
      </p:cxnSp>
      <p:cxnSp>
        <p:nvCxnSpPr>
          <p:cNvPr id="115" name="Google Shape;115;p10"/>
          <p:cNvCxnSpPr>
            <a:stCxn id="112" idx="3"/>
            <a:endCxn id="116" idx="0"/>
          </p:cNvCxnSpPr>
          <p:nvPr/>
        </p:nvCxnSpPr>
        <p:spPr>
          <a:xfrm>
            <a:off x="2723800" y="1458088"/>
            <a:ext cx="1686300" cy="1113600"/>
          </a:xfrm>
          <a:prstGeom prst="straightConnector1">
            <a:avLst/>
          </a:prstGeom>
          <a:noFill/>
          <a:ln w="28575" cap="flat" cmpd="sng">
            <a:solidFill>
              <a:schemeClr val="dk2"/>
            </a:solidFill>
            <a:prstDash val="solid"/>
            <a:round/>
            <a:headEnd type="none" w="sm" len="sm"/>
            <a:tailEnd type="triangle" w="med" len="med"/>
          </a:ln>
        </p:spPr>
      </p:cxnSp>
      <p:pic>
        <p:nvPicPr>
          <p:cNvPr id="117" name="Google Shape;117;p10"/>
          <p:cNvPicPr preferRelativeResize="0"/>
          <p:nvPr/>
        </p:nvPicPr>
        <p:blipFill rotWithShape="1">
          <a:blip r:embed="rId5">
            <a:alphaModFix/>
          </a:blip>
          <a:srcRect/>
          <a:stretch/>
        </p:blipFill>
        <p:spPr>
          <a:xfrm>
            <a:off x="0" y="3828706"/>
            <a:ext cx="2902534" cy="1307600"/>
          </a:xfrm>
          <a:prstGeom prst="rect">
            <a:avLst/>
          </a:prstGeom>
          <a:noFill/>
          <a:ln>
            <a:noFill/>
          </a:ln>
        </p:spPr>
      </p:pic>
      <p:pic>
        <p:nvPicPr>
          <p:cNvPr id="116" name="Google Shape;116;p10"/>
          <p:cNvPicPr preferRelativeResize="0"/>
          <p:nvPr/>
        </p:nvPicPr>
        <p:blipFill rotWithShape="1">
          <a:blip r:embed="rId6">
            <a:alphaModFix/>
          </a:blip>
          <a:srcRect/>
          <a:stretch/>
        </p:blipFill>
        <p:spPr>
          <a:xfrm>
            <a:off x="3461962" y="2571750"/>
            <a:ext cx="1896120" cy="2571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a:t>Problem </a:t>
            </a:r>
            <a:endParaRPr dirty="0"/>
          </a:p>
        </p:txBody>
      </p:sp>
      <p:pic>
        <p:nvPicPr>
          <p:cNvPr id="95" name="Google Shape;95;p7"/>
          <p:cNvPicPr preferRelativeResize="0"/>
          <p:nvPr/>
        </p:nvPicPr>
        <p:blipFill rotWithShape="1">
          <a:blip r:embed="rId3">
            <a:alphaModFix/>
          </a:blip>
          <a:srcRect/>
          <a:stretch/>
        </p:blipFill>
        <p:spPr>
          <a:xfrm>
            <a:off x="812531" y="1293812"/>
            <a:ext cx="7410450" cy="3133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1312</Words>
  <Application>Microsoft Office PowerPoint</Application>
  <PresentationFormat>Экран (16:9)</PresentationFormat>
  <Paragraphs>98</Paragraphs>
  <Slides>25</Slides>
  <Notes>20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25</vt:i4>
      </vt:variant>
    </vt:vector>
  </HeadingPairs>
  <TitlesOfParts>
    <vt:vector size="35" baseType="lpstr">
      <vt:lpstr>Arial</vt:lpstr>
      <vt:lpstr>AvenirLTPro-Book</vt:lpstr>
      <vt:lpstr>AvenirLTPro-Heavy</vt:lpstr>
      <vt:lpstr>Bradley Hand ITC</vt:lpstr>
      <vt:lpstr>Georgia</vt:lpstr>
      <vt:lpstr>Noto Sans Symbols</vt:lpstr>
      <vt:lpstr>Tahoma</vt:lpstr>
      <vt:lpstr>Times New Roman</vt:lpstr>
      <vt:lpstr>TimesLTPro-Roman</vt:lpstr>
      <vt:lpstr>Simple Light</vt:lpstr>
      <vt:lpstr>Stereochemistry</vt:lpstr>
      <vt:lpstr>Презентация PowerPoint</vt:lpstr>
      <vt:lpstr>Презентация PowerPoint</vt:lpstr>
      <vt:lpstr>Recall: Isomers types</vt:lpstr>
      <vt:lpstr>E-Z &amp; cis-trans isomers</vt:lpstr>
      <vt:lpstr>Enantiomers and chirality </vt:lpstr>
      <vt:lpstr>Diastereoisomers</vt:lpstr>
      <vt:lpstr>Asymmetric carbon and stereocenters</vt:lpstr>
      <vt:lpstr>Problem </vt:lpstr>
      <vt:lpstr>Презентация PowerPoint</vt:lpstr>
      <vt:lpstr>Optical activity</vt:lpstr>
      <vt:lpstr>Optical activity of enantiomers</vt:lpstr>
      <vt:lpstr>R,S Nomenclature</vt:lpstr>
      <vt:lpstr>Презентация PowerPoint</vt:lpstr>
      <vt:lpstr>Labeling chiral centers  </vt:lpstr>
      <vt:lpstr>Презентация PowerPoint</vt:lpstr>
      <vt:lpstr>Problem </vt:lpstr>
      <vt:lpstr>Enantiomer resolution</vt:lpstr>
      <vt:lpstr>The importance of stereoisomers</vt:lpstr>
      <vt:lpstr>Chirality and drug development </vt:lpstr>
      <vt:lpstr>But why do enantiomers have different biological activities? </vt:lpstr>
      <vt:lpstr>Презентация PowerPoint</vt:lpstr>
      <vt:lpstr>L-dopa &amp; D-dopa</vt:lpstr>
      <vt:lpstr>Naproxen and ibuprofen</vt:lpstr>
      <vt:lpstr>We discussed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Stereochemistry</dc:title>
  <cp:lastModifiedBy>Шевченко Анастасия</cp:lastModifiedBy>
  <cp:revision>9</cp:revision>
  <dcterms:modified xsi:type="dcterms:W3CDTF">2023-10-22T17:41:45Z</dcterms:modified>
</cp:coreProperties>
</file>